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88" r:id="rId2"/>
  </p:sldMasterIdLst>
  <p:notesMasterIdLst>
    <p:notesMasterId r:id="rId16"/>
  </p:notesMasterIdLst>
  <p:handoutMasterIdLst>
    <p:handoutMasterId r:id="rId17"/>
  </p:handoutMasterIdLst>
  <p:sldIdLst>
    <p:sldId id="256" r:id="rId3"/>
    <p:sldId id="260" r:id="rId4"/>
    <p:sldId id="424" r:id="rId5"/>
    <p:sldId id="409" r:id="rId6"/>
    <p:sldId id="421" r:id="rId7"/>
    <p:sldId id="425" r:id="rId8"/>
    <p:sldId id="422" r:id="rId9"/>
    <p:sldId id="427" r:id="rId10"/>
    <p:sldId id="423" r:id="rId11"/>
    <p:sldId id="428" r:id="rId12"/>
    <p:sldId id="430" r:id="rId13"/>
    <p:sldId id="420" r:id="rId14"/>
    <p:sldId id="429" r:id="rId15"/>
  </p:sldIdLst>
  <p:sldSz cx="12192000" cy="6858000"/>
  <p:notesSz cx="7315200" cy="12344400"/>
  <p:embeddedFontLst>
    <p:embeddedFont>
      <p:font typeface="KoPubWorld바탕체_Pro Light" panose="00000300000000000000" pitchFamily="50" charset="-127"/>
      <p:regular r:id="rId18"/>
    </p:embeddedFont>
    <p:embeddedFont>
      <p:font typeface="Noto Sans KR Medium" panose="020B0600000000000000" pitchFamily="34" charset="-127"/>
      <p:regular r:id="rId19"/>
    </p:embeddedFont>
    <p:embeddedFont>
      <p:font typeface="Cambria Math" panose="02040503050406030204" pitchFamily="18" charset="0"/>
      <p:regular r:id="rId20"/>
    </p:embeddedFont>
    <p:embeddedFont>
      <p:font typeface="Candara" panose="020E0502030303020204" pitchFamily="34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굴림" panose="020B060000010101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E3018BC-9A67-4291-8DEF-2511CCD0CD2B}">
          <p14:sldIdLst>
            <p14:sldId id="256"/>
            <p14:sldId id="260"/>
            <p14:sldId id="424"/>
            <p14:sldId id="409"/>
            <p14:sldId id="421"/>
            <p14:sldId id="425"/>
            <p14:sldId id="422"/>
            <p14:sldId id="427"/>
            <p14:sldId id="423"/>
            <p14:sldId id="428"/>
            <p14:sldId id="430"/>
            <p14:sldId id="420"/>
            <p14:sldId id="4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Hui Yong" initials="KHY" lastIdx="1" clrIdx="0">
    <p:extLst>
      <p:ext uri="{19B8F6BF-5375-455C-9EA6-DF929625EA0E}">
        <p15:presenceInfo xmlns:p15="http://schemas.microsoft.com/office/powerpoint/2012/main" userId="d29bd7f2341dd4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443DA6"/>
    <a:srgbClr val="759873"/>
    <a:srgbClr val="4258B8"/>
    <a:srgbClr val="D3D3D3"/>
    <a:srgbClr val="0000FF"/>
    <a:srgbClr val="FFFFFF"/>
    <a:srgbClr val="75DBFF"/>
    <a:srgbClr val="9BE5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5" autoAdjust="0"/>
    <p:restoredTop sz="94711" autoAdjust="0"/>
  </p:normalViewPr>
  <p:slideViewPr>
    <p:cSldViewPr snapToGrid="0">
      <p:cViewPr varScale="1">
        <p:scale>
          <a:sx n="154" d="100"/>
          <a:sy n="154" d="100"/>
        </p:scale>
        <p:origin x="1182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82"/>
    </p:cViewPr>
  </p:sorterViewPr>
  <p:notesViewPr>
    <p:cSldViewPr snapToGrid="0" showGuides="1">
      <p:cViewPr varScale="1">
        <p:scale>
          <a:sx n="86" d="100"/>
          <a:sy n="86" d="100"/>
        </p:scale>
        <p:origin x="179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169920" cy="619365"/>
          </a:xfrm>
          <a:prstGeom prst="rect">
            <a:avLst/>
          </a:prstGeom>
        </p:spPr>
        <p:txBody>
          <a:bodyPr vert="horz" lIns="112292" tIns="56146" rIns="112292" bIns="5614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143591" y="2"/>
            <a:ext cx="3169920" cy="619365"/>
          </a:xfrm>
          <a:prstGeom prst="rect">
            <a:avLst/>
          </a:prstGeom>
        </p:spPr>
        <p:txBody>
          <a:bodyPr vert="horz" lIns="112292" tIns="56146" rIns="112292" bIns="56146" rtlCol="0"/>
          <a:lstStyle>
            <a:lvl1pPr algn="r">
              <a:defRPr sz="1500"/>
            </a:lvl1pPr>
          </a:lstStyle>
          <a:p>
            <a:fld id="{0F92E1E4-2D08-40CA-890F-8B649DD3B6B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11725039"/>
            <a:ext cx="3169920" cy="619365"/>
          </a:xfrm>
          <a:prstGeom prst="rect">
            <a:avLst/>
          </a:prstGeom>
        </p:spPr>
        <p:txBody>
          <a:bodyPr vert="horz" lIns="112292" tIns="56146" rIns="112292" bIns="5614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143591" y="11725039"/>
            <a:ext cx="3169920" cy="619365"/>
          </a:xfrm>
          <a:prstGeom prst="rect">
            <a:avLst/>
          </a:prstGeom>
        </p:spPr>
        <p:txBody>
          <a:bodyPr vert="horz" lIns="112292" tIns="56146" rIns="112292" bIns="56146" rtlCol="0" anchor="b"/>
          <a:lstStyle>
            <a:lvl1pPr algn="r">
              <a:defRPr sz="1500"/>
            </a:lvl1pPr>
          </a:lstStyle>
          <a:p>
            <a:fld id="{FD5E703C-C039-432D-A103-E6469AE82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37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169920" cy="619365"/>
          </a:xfrm>
          <a:prstGeom prst="rect">
            <a:avLst/>
          </a:prstGeom>
        </p:spPr>
        <p:txBody>
          <a:bodyPr vert="horz" lIns="112292" tIns="56146" rIns="112292" bIns="56146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91" y="2"/>
            <a:ext cx="3169920" cy="619365"/>
          </a:xfrm>
          <a:prstGeom prst="rect">
            <a:avLst/>
          </a:prstGeom>
        </p:spPr>
        <p:txBody>
          <a:bodyPr vert="horz" lIns="112292" tIns="56146" rIns="112292" bIns="56146" rtlCol="0"/>
          <a:lstStyle>
            <a:lvl1pPr algn="r">
              <a:defRPr sz="1500"/>
            </a:lvl1pPr>
          </a:lstStyle>
          <a:p>
            <a:fld id="{4BC892AD-0453-44DC-993E-CF3085AE2593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5688" cy="4167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2" tIns="56146" rIns="112292" bIns="5614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5940745"/>
            <a:ext cx="5852160" cy="4860608"/>
          </a:xfrm>
          <a:prstGeom prst="rect">
            <a:avLst/>
          </a:prstGeom>
        </p:spPr>
        <p:txBody>
          <a:bodyPr vert="horz" lIns="112292" tIns="56146" rIns="112292" bIns="56146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11725039"/>
            <a:ext cx="3169920" cy="619365"/>
          </a:xfrm>
          <a:prstGeom prst="rect">
            <a:avLst/>
          </a:prstGeom>
        </p:spPr>
        <p:txBody>
          <a:bodyPr vert="horz" lIns="112292" tIns="56146" rIns="112292" bIns="56146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91" y="11725039"/>
            <a:ext cx="3169920" cy="619365"/>
          </a:xfrm>
          <a:prstGeom prst="rect">
            <a:avLst/>
          </a:prstGeom>
        </p:spPr>
        <p:txBody>
          <a:bodyPr vert="horz" lIns="112292" tIns="56146" rIns="112292" bIns="56146" rtlCol="0" anchor="b"/>
          <a:lstStyle>
            <a:lvl1pPr algn="r">
              <a:defRPr sz="1500"/>
            </a:lvl1pPr>
          </a:lstStyle>
          <a:p>
            <a:fld id="{96AF0B55-DED6-46E9-904B-8588744A0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6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F0B55-DED6-46E9-904B-8588744A082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8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F0B55-DED6-46E9-904B-8588744A08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9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F0B55-DED6-46E9-904B-8588744A08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59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F0B55-DED6-46E9-904B-8588744A08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7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.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6471" y="1080656"/>
            <a:ext cx="10363200" cy="19502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 b="1" baseline="0">
                <a:solidFill>
                  <a:srgbClr val="26336A"/>
                </a:solidFill>
                <a:effectLst/>
                <a:latin typeface="Candara" panose="020E0502030303020204" pitchFamily="34" charset="0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416634"/>
            <a:ext cx="9144000" cy="14878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baseline="0">
                <a:solidFill>
                  <a:srgbClr val="26336A"/>
                </a:solidFill>
                <a:latin typeface="Candara" panose="020E0502030303020204" pitchFamily="34" charset="0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0" y="-25879"/>
            <a:ext cx="146649" cy="6883879"/>
          </a:xfrm>
          <a:prstGeom prst="rect">
            <a:avLst/>
          </a:prstGeom>
          <a:solidFill>
            <a:srgbClr val="2633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 b="0" dirty="0"/>
          </a:p>
        </p:txBody>
      </p:sp>
      <p:sp>
        <p:nvSpPr>
          <p:cNvPr id="26" name="직사각형 25"/>
          <p:cNvSpPr/>
          <p:nvPr userDrawn="1"/>
        </p:nvSpPr>
        <p:spPr>
          <a:xfrm>
            <a:off x="896471" y="3117089"/>
            <a:ext cx="10363200" cy="78694"/>
          </a:xfrm>
          <a:prstGeom prst="rect">
            <a:avLst/>
          </a:prstGeom>
          <a:solidFill>
            <a:srgbClr val="26336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3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.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2922" y="696232"/>
            <a:ext cx="9026156" cy="97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6000" b="1" baseline="0">
                <a:solidFill>
                  <a:srgbClr val="4258B8"/>
                </a:solidFill>
                <a:latin typeface="Candara" panose="020E0502030303020204" pitchFamily="34" charset="0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2922" y="2036192"/>
            <a:ext cx="9026156" cy="4125576"/>
          </a:xfrm>
          <a:prstGeom prst="rect">
            <a:avLst/>
          </a:prstGeom>
        </p:spPr>
        <p:txBody>
          <a:bodyPr/>
          <a:lstStyle>
            <a:lvl1pPr marL="360363" indent="-360363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b="1" baseline="0">
                <a:solidFill>
                  <a:srgbClr val="26336A"/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A3CA2A-AC05-4878-AD73-F5B24462355A}"/>
              </a:ext>
            </a:extLst>
          </p:cNvPr>
          <p:cNvSpPr/>
          <p:nvPr userDrawn="1"/>
        </p:nvSpPr>
        <p:spPr>
          <a:xfrm>
            <a:off x="1582922" y="1662284"/>
            <a:ext cx="9026156" cy="85198"/>
          </a:xfrm>
          <a:prstGeom prst="rect">
            <a:avLst/>
          </a:prstGeom>
          <a:solidFill>
            <a:srgbClr val="26336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8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.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대각선 방향 모서리 3">
            <a:extLst>
              <a:ext uri="{FF2B5EF4-FFF2-40B4-BE49-F238E27FC236}">
                <a16:creationId xmlns:a16="http://schemas.microsoft.com/office/drawing/2014/main" id="{A7F6C045-CB47-445C-B756-C25804A90C07}"/>
              </a:ext>
            </a:extLst>
          </p:cNvPr>
          <p:cNvSpPr/>
          <p:nvPr userDrawn="1"/>
        </p:nvSpPr>
        <p:spPr>
          <a:xfrm>
            <a:off x="1582922" y="637039"/>
            <a:ext cx="9026156" cy="1134140"/>
          </a:xfrm>
          <a:prstGeom prst="snip2DiagRect">
            <a:avLst/>
          </a:prstGeom>
          <a:solidFill>
            <a:schemeClr val="accent5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4258B8"/>
              </a:solidFill>
              <a:effectLst/>
              <a:uLnTx/>
              <a:uFillTx/>
              <a:latin typeface="Candara" panose="020E0502030303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2922" y="780902"/>
            <a:ext cx="9026156" cy="88894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5400" b="1" baseline="0">
                <a:solidFill>
                  <a:schemeClr val="bg1"/>
                </a:solidFill>
                <a:latin typeface="Candara" panose="020E0502030303020204" pitchFamily="34" charset="0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2922" y="2036192"/>
            <a:ext cx="9026156" cy="4125576"/>
          </a:xfrm>
          <a:prstGeom prst="rect">
            <a:avLst/>
          </a:prstGeom>
        </p:spPr>
        <p:txBody>
          <a:bodyPr/>
          <a:lstStyle>
            <a:lvl1pPr marL="360363" indent="-360363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400" b="1" baseline="0">
                <a:solidFill>
                  <a:srgbClr val="26336A"/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7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.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대각선 방향 모서리 3">
            <a:extLst>
              <a:ext uri="{FF2B5EF4-FFF2-40B4-BE49-F238E27FC236}">
                <a16:creationId xmlns:a16="http://schemas.microsoft.com/office/drawing/2014/main" id="{A7F6C045-CB47-445C-B756-C25804A90C07}"/>
              </a:ext>
            </a:extLst>
          </p:cNvPr>
          <p:cNvSpPr/>
          <p:nvPr userDrawn="1"/>
        </p:nvSpPr>
        <p:spPr>
          <a:xfrm>
            <a:off x="964020" y="684030"/>
            <a:ext cx="10359654" cy="1134140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4258B8"/>
              </a:solidFill>
              <a:effectLst/>
              <a:uLnTx/>
              <a:uFillTx/>
              <a:latin typeface="Candara" panose="020E0502030303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4020" y="812801"/>
            <a:ext cx="10359654" cy="88894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sz="5400" b="1" baseline="0">
                <a:solidFill>
                  <a:schemeClr val="bg1"/>
                </a:solidFill>
                <a:latin typeface="Candara" panose="020E0502030303020204" pitchFamily="34" charset="0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4020" y="2083981"/>
            <a:ext cx="10359654" cy="404588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360363" indent="-360363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2400" b="0" baseline="0">
                <a:solidFill>
                  <a:srgbClr val="26336A"/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0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. 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 rot="5400000">
            <a:off x="8700976" y="3366976"/>
            <a:ext cx="6858000" cy="124048"/>
          </a:xfrm>
          <a:prstGeom prst="rect">
            <a:avLst/>
          </a:prstGeom>
          <a:solidFill>
            <a:srgbClr val="2633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200" b="0" dirty="0">
              <a:solidFill>
                <a:srgbClr val="596DC3"/>
              </a:solidFill>
            </a:endParaRPr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9973DD04-4166-4E32-84FB-A58244320CA3}"/>
              </a:ext>
            </a:extLst>
          </p:cNvPr>
          <p:cNvSpPr/>
          <p:nvPr userDrawn="1"/>
        </p:nvSpPr>
        <p:spPr>
          <a:xfrm>
            <a:off x="1" y="0"/>
            <a:ext cx="2594343" cy="903767"/>
          </a:xfrm>
          <a:prstGeom prst="snip2DiagRect">
            <a:avLst/>
          </a:prstGeom>
          <a:solidFill>
            <a:schemeClr val="accent5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굴림" panose="020B0600000101010101" pitchFamily="50" charset="-127"/>
                <a:cs typeface="+mn-cs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27157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본문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366713" y="808074"/>
            <a:ext cx="11485562" cy="569173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3pPr marL="895350" indent="-266700">
              <a:defRPr/>
            </a:lvl3pPr>
            <a:lvl4pPr marL="1081088" indent="-185738">
              <a:defRPr/>
            </a:lvl4pPr>
            <a:lvl5pPr marL="1255713" indent="-174625">
              <a:defRPr/>
            </a:lvl5pPr>
            <a:lvl6pPr>
              <a:lnSpc>
                <a:spcPct val="100000"/>
              </a:lnSpc>
              <a:spcBef>
                <a:spcPts val="0"/>
              </a:spcBef>
              <a:defRPr sz="400"/>
            </a:lvl6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579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본문 (half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66714" y="808074"/>
            <a:ext cx="7154368" cy="571029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6669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본문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66713" y="808076"/>
            <a:ext cx="5636923" cy="571029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6215599" y="808075"/>
            <a:ext cx="5636923" cy="571029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3757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본문 (no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1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01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23" r:id="rId2"/>
    <p:sldLayoutId id="2147483701" r:id="rId3"/>
    <p:sldLayoutId id="2147483722" r:id="rId4"/>
    <p:sldLayoutId id="2147483680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1" hangingPunct="1">
        <a:lnSpc>
          <a:spcPct val="90000"/>
        </a:lnSpc>
        <a:spcBef>
          <a:spcPts val="1000"/>
        </a:spcBef>
        <a:buClr>
          <a:srgbClr val="2060AA"/>
        </a:buClr>
        <a:buFont typeface="Wingdings" panose="05000000000000000000" pitchFamily="2" charset="2"/>
        <a:buChar char="u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71463" algn="l" defTabSz="914400" rtl="0" eaLnBrk="1" latinLnBrk="1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l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6">
            <a:lumMod val="50000"/>
          </a:schemeClr>
        </a:buClr>
        <a:buFont typeface="Batang" panose="02030600000101010101" pitchFamily="18" charset="-127"/>
        <a:buChar char="★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973263" indent="-144463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81613B5-085C-4186-AFE1-25C793FD2569}"/>
              </a:ext>
            </a:extLst>
          </p:cNvPr>
          <p:cNvSpPr/>
          <p:nvPr userDrawn="1"/>
        </p:nvSpPr>
        <p:spPr>
          <a:xfrm flipV="1">
            <a:off x="415668" y="653785"/>
            <a:ext cx="11364529" cy="45719"/>
          </a:xfrm>
          <a:prstGeom prst="rect">
            <a:avLst/>
          </a:prstGeom>
          <a:solidFill>
            <a:srgbClr val="6275C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68644" y="6518366"/>
            <a:ext cx="2752437" cy="327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나눔고딕" panose="020D0604000000000000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11467599" y="6535809"/>
            <a:ext cx="458076" cy="293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3EF082-B06D-4537-85CA-0DAA1AC81A58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나눔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rebuchet MS" panose="020B0603020202020204" pitchFamily="34" charset="0"/>
              <a:ea typeface="나눔고딕"/>
              <a:cs typeface="+mn-cs"/>
            </a:endParaRPr>
          </a:p>
        </p:txBody>
      </p:sp>
      <p:sp>
        <p:nvSpPr>
          <p:cNvPr id="4" name="제목 개체 틀 3"/>
          <p:cNvSpPr>
            <a:spLocks noGrp="1"/>
          </p:cNvSpPr>
          <p:nvPr>
            <p:ph type="title"/>
          </p:nvPr>
        </p:nvSpPr>
        <p:spPr>
          <a:xfrm>
            <a:off x="367028" y="118213"/>
            <a:ext cx="11485494" cy="541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367028" y="811259"/>
            <a:ext cx="11485494" cy="5701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5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528" y="6585583"/>
            <a:ext cx="357335" cy="21224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7"/>
          <a:srcRect t="15506" b="26779"/>
          <a:stretch/>
        </p:blipFill>
        <p:spPr>
          <a:xfrm>
            <a:off x="340426" y="6564750"/>
            <a:ext cx="1684420" cy="2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08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0" r:id="rId2"/>
    <p:sldLayoutId id="2147483721" r:id="rId3"/>
    <p:sldLayoutId id="2147483718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rgbClr val="26336A"/>
          </a:solidFill>
          <a:effectLst/>
          <a:latin typeface="Candara" panose="020E0502030303020204" pitchFamily="34" charset="0"/>
          <a:ea typeface="나눔고딕" panose="020D0604000000000000" pitchFamily="50" charset="-127"/>
          <a:cs typeface="+mj-cs"/>
        </a:defRPr>
      </a:lvl1pPr>
    </p:titleStyle>
    <p:bodyStyle>
      <a:lvl1pPr marL="361950" marR="0" indent="-361950" algn="l" defTabSz="914400" rtl="0" eaLnBrk="1" fontAlgn="auto" latinLnBrk="1" hangingPunct="1">
        <a:lnSpc>
          <a:spcPct val="100000"/>
        </a:lnSpc>
        <a:spcBef>
          <a:spcPts val="600"/>
        </a:spcBef>
        <a:spcAft>
          <a:spcPts val="0"/>
        </a:spcAft>
        <a:buClr>
          <a:srgbClr val="2060AA"/>
        </a:buClr>
        <a:buSzTx/>
        <a:buFont typeface="Wingdings" panose="05000000000000000000" pitchFamily="2" charset="2"/>
        <a:buChar char="u"/>
        <a:tabLst/>
        <a:defRPr sz="2000" b="1" kern="1200" baseline="0">
          <a:solidFill>
            <a:schemeClr val="tx1">
              <a:lumMod val="75000"/>
              <a:lumOff val="25000"/>
            </a:schemeClr>
          </a:solidFill>
          <a:latin typeface="Candara" panose="020E0502030303020204" pitchFamily="34" charset="0"/>
          <a:ea typeface="나눔고딕" panose="020D0604000000000000" pitchFamily="50" charset="-127"/>
          <a:cs typeface="+mn-cs"/>
        </a:defRPr>
      </a:lvl1pPr>
      <a:lvl2pPr marL="627063" marR="0" indent="-271463" algn="l" defTabSz="914400" rtl="0" eaLnBrk="1" fontAlgn="auto" latinLnBrk="1" hangingPunct="1">
        <a:lnSpc>
          <a:spcPct val="100000"/>
        </a:lnSpc>
        <a:spcBef>
          <a:spcPts val="600"/>
        </a:spcBef>
        <a:spcAft>
          <a:spcPts val="0"/>
        </a:spcAft>
        <a:buClr>
          <a:srgbClr val="ED7D31">
            <a:lumMod val="75000"/>
          </a:srgbClr>
        </a:buClr>
        <a:buSzTx/>
        <a:buFont typeface="Wingdings" panose="05000000000000000000" pitchFamily="2" charset="2"/>
        <a:buChar char="l"/>
        <a:tabLst/>
        <a:defRPr sz="1800" kern="1200" baseline="0">
          <a:solidFill>
            <a:schemeClr val="tx1"/>
          </a:solidFill>
          <a:latin typeface="Candara" panose="020E0502030303020204" pitchFamily="34" charset="0"/>
          <a:ea typeface="나눔고딕" panose="020D0604000000000000" pitchFamily="50" charset="-127"/>
          <a:cs typeface="+mn-cs"/>
        </a:defRPr>
      </a:lvl2pPr>
      <a:lvl3pPr marL="895350" marR="0" indent="-266700" algn="l" defTabSz="914400" rtl="0" eaLnBrk="1" fontAlgn="auto" latinLnBrk="1" hangingPunct="1">
        <a:lnSpc>
          <a:spcPct val="100000"/>
        </a:lnSpc>
        <a:spcBef>
          <a:spcPts val="600"/>
        </a:spcBef>
        <a:spcAft>
          <a:spcPts val="0"/>
        </a:spcAft>
        <a:buClr>
          <a:srgbClr val="70AD47">
            <a:lumMod val="50000"/>
          </a:srgbClr>
        </a:buClr>
        <a:buSzTx/>
        <a:buFont typeface="Batang" panose="02030600000101010101" pitchFamily="18" charset="-127"/>
        <a:buChar char="★"/>
        <a:tabLst/>
        <a:defRPr sz="1800" kern="1200" baseline="0">
          <a:solidFill>
            <a:schemeClr val="tx1"/>
          </a:solidFill>
          <a:latin typeface="Candara" panose="020E0502030303020204" pitchFamily="34" charset="0"/>
          <a:ea typeface="나눔고딕" panose="020D0604000000000000" pitchFamily="50" charset="-127"/>
          <a:cs typeface="+mn-cs"/>
        </a:defRPr>
      </a:lvl3pPr>
      <a:lvl4pPr marL="1081088" marR="0" indent="-185738" algn="l" defTabSz="914400" rtl="0" eaLnBrk="1" fontAlgn="auto" latinLnBrk="1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700" kern="1200" baseline="0">
          <a:solidFill>
            <a:schemeClr val="tx1"/>
          </a:solidFill>
          <a:latin typeface="Candara" panose="020E0502030303020204" pitchFamily="34" charset="0"/>
          <a:ea typeface="나눔고딕" panose="020D0604000000000000" pitchFamily="50" charset="-127"/>
          <a:cs typeface="+mn-cs"/>
        </a:defRPr>
      </a:lvl4pPr>
      <a:lvl5pPr marL="1255713" marR="0" indent="-174625" algn="l" defTabSz="914400" rtl="0" eaLnBrk="1" fontAlgn="auto" latinLnBrk="1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800" kern="1200" baseline="0">
          <a:solidFill>
            <a:schemeClr val="tx1"/>
          </a:solidFill>
          <a:latin typeface="Candara" panose="020E0502030303020204" pitchFamily="34" charset="0"/>
          <a:ea typeface="나눔고딕" panose="020D0604000000000000" pitchFamily="50" charset="-127"/>
          <a:cs typeface="+mn-cs"/>
        </a:defRPr>
      </a:lvl5pPr>
      <a:lvl6pPr marL="1431925" marR="0" indent="-176213" algn="l" defTabSz="914400" rtl="0" eaLnBrk="1" fontAlgn="auto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400" kern="1200" baseline="0">
          <a:solidFill>
            <a:schemeClr val="tx1"/>
          </a:solidFill>
          <a:latin typeface="Candara" panose="020E0502030303020204" pitchFamily="34" charset="0"/>
          <a:ea typeface="나눔고딕" panose="020D0604000000000000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hyperlink" Target="http://vmlab.khu.ac.kr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91672" y="1080656"/>
            <a:ext cx="11073856" cy="1950222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ko-KR" altLang="en-US" sz="2000" dirty="0" err="1">
                <a:solidFill>
                  <a:prstClr val="white">
                    <a:lumMod val="50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한국방송미디어공학회</a:t>
            </a:r>
            <a:r>
              <a:rPr lang="ko-KR" altLang="en-US" sz="2000" dirty="0">
                <a:solidFill>
                  <a:prstClr val="white">
                    <a:lumMod val="50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2022</a:t>
            </a:r>
            <a:r>
              <a:rPr lang="ko-KR" altLang="en-US" sz="2000" dirty="0">
                <a:solidFill>
                  <a:prstClr val="white">
                    <a:lumMod val="50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 하계학술대회 학부생 논문 </a:t>
            </a:r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[VS2-06]</a:t>
            </a:r>
            <a:br>
              <a:rPr lang="en-US" altLang="ko-KR" sz="4000" dirty="0">
                <a:solidFill>
                  <a:prstClr val="white">
                    <a:lumMod val="50000"/>
                  </a:prst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3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적응적 크기 조정을 이용한</a:t>
            </a:r>
            <a:br>
              <a:rPr lang="en-US" altLang="ko-KR" sz="3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3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블록 기반 신경망 이미지 부호화</a:t>
            </a:r>
            <a:br>
              <a:rPr lang="en-US" altLang="ko-KR" sz="3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200" dirty="0"/>
              <a:t>Neural Image Compression using Block based Adaptive Resizing</a:t>
            </a:r>
            <a:endParaRPr lang="ko-KR" altLang="en-US" sz="6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410119"/>
            <a:ext cx="9144000" cy="173317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/>
              <a:t>2022.06.21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*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박민정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김영웅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**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김동현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**</a:t>
            </a:r>
            <a:r>
              <a:rPr lang="ko-KR" altLang="en-US" sz="2000" dirty="0" err="1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임성창</a:t>
            </a:r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 err="1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김휘용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  <a:t>⁺</a:t>
            </a:r>
            <a:endParaRPr lang="en-US" altLang="ko-KR" sz="2000" dirty="0">
              <a:solidFill>
                <a:schemeClr val="accent6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함초롬바탕" panose="02030604000101010101" pitchFamily="18" charset="-127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  <a:t>* mindyeoi@khu.ac.kr</a:t>
            </a:r>
            <a:b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</a:b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  <a:t>*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  <a:t>발표자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  <a:t>), **(ETRI), ⁺(</a:t>
            </a:r>
            <a:r>
              <a:rPr lang="ko-KR" altLang="en-US" sz="12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  <a:t>교신저자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함초롬바탕" panose="02030604000101010101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EE6FE-F241-4259-B08E-9441F5C36D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06" b="26779"/>
          <a:stretch/>
        </p:blipFill>
        <p:spPr>
          <a:xfrm>
            <a:off x="4687550" y="5522538"/>
            <a:ext cx="3005666" cy="403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62BF0-B457-4C02-9FC4-AF9B5B888FDC}"/>
              </a:ext>
            </a:extLst>
          </p:cNvPr>
          <p:cNvSpPr txBox="1"/>
          <p:nvPr/>
        </p:nvSpPr>
        <p:spPr>
          <a:xfrm>
            <a:off x="4975569" y="5925625"/>
            <a:ext cx="2605573" cy="28469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indent="63500" algn="ctr" latinLnBrk="1">
              <a:lnSpc>
                <a:spcPts val="1500"/>
              </a:lnSpc>
            </a:pPr>
            <a:r>
              <a:rPr lang="en-US" altLang="ko-KR" sz="1400" u="sng" dirty="0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굴림" panose="020B0600000101010101" pitchFamily="50" charset="-127"/>
                <a:cs typeface="굴림" panose="020B0600000101010101" pitchFamily="50" charset="-127"/>
                <a:hlinkClick r:id="rId5"/>
              </a:rPr>
              <a:t>http://vmlab.khu.ac.kr</a:t>
            </a:r>
            <a:endParaRPr lang="ko-KR" altLang="ko-KR" sz="14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852100-686E-4D5F-9F21-3381FFBE07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9" y="141046"/>
            <a:ext cx="2165476" cy="52548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6FDBE72-20DC-7398-CE78-2388F91F7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"/>
    </mc:Choice>
    <mc:Fallback>
      <p:transition spd="slow" advTm="1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452A9A-7208-FEC6-C8C9-899150D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44C923B-C233-14E9-AE75-31808AF10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Encoder decides the mode to encode which has the least loss.</a:t>
            </a:r>
          </a:p>
          <a:p>
            <a:pPr lvl="1"/>
            <a:r>
              <a:rPr lang="en-US" altLang="ko-KR" dirty="0"/>
              <a:t>Loss is defined as Rate-Distortion Cost.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EE7123-ED8D-2B83-521E-B81D375F9FC8}"/>
                  </a:ext>
                </a:extLst>
              </p:cNvPr>
              <p:cNvSpPr txBox="1"/>
              <p:nvPr/>
            </p:nvSpPr>
            <p:spPr>
              <a:xfrm>
                <a:off x="4895850" y="1669761"/>
                <a:ext cx="165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EE7123-ED8D-2B83-521E-B81D375F9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0" y="1669761"/>
                <a:ext cx="16510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0283C9-884E-CDED-8B11-5ABFFEF5EB75}"/>
                  </a:ext>
                </a:extLst>
              </p:cNvPr>
              <p:cNvSpPr txBox="1"/>
              <p:nvPr/>
            </p:nvSpPr>
            <p:spPr>
              <a:xfrm>
                <a:off x="3349389" y="2068746"/>
                <a:ext cx="507671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cs typeface="Times New Roman" panose="02020603050405020304" pitchFamily="18" charset="0"/>
                  </a:rPr>
                  <a:t>Eq 1. </a:t>
                </a:r>
                <a:r>
                  <a:rPr lang="en-US" altLang="ko-KR" sz="1200" dirty="0">
                    <a:cs typeface="Times New Roman" panose="02020603050405020304" pitchFamily="18" charset="0"/>
                  </a:rPr>
                  <a:t>Loss Equation, where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ko-KR" sz="1200" dirty="0">
                    <a:cs typeface="Times New Roman" panose="02020603050405020304" pitchFamily="18" charset="0"/>
                  </a:rPr>
                  <a:t> is the distortion (calculating using MSE),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1200" dirty="0">
                    <a:cs typeface="Times New Roman" panose="02020603050405020304" pitchFamily="18" charset="0"/>
                  </a:rPr>
                  <a:t> is the rate value and </a:t>
                </a:r>
                <a14:m>
                  <m:oMath xmlns:m="http://schemas.openxmlformats.org/officeDocument/2006/math"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1200" dirty="0">
                    <a:cs typeface="Times New Roman" panose="02020603050405020304" pitchFamily="18" charset="0"/>
                  </a:rPr>
                  <a:t> is the corresponding </a:t>
                </a:r>
                <a:r>
                  <a:rPr lang="en-US" altLang="ko-KR" sz="1200" dirty="0" err="1">
                    <a:cs typeface="Times New Roman" panose="02020603050405020304" pitchFamily="18" charset="0"/>
                  </a:rPr>
                  <a:t>Lagrangian</a:t>
                </a:r>
                <a:r>
                  <a:rPr lang="en-US" altLang="ko-KR" sz="1200" dirty="0">
                    <a:cs typeface="Times New Roman" panose="02020603050405020304" pitchFamily="18" charset="0"/>
                  </a:rPr>
                  <a:t> multiplier.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1200" dirty="0">
                    <a:cs typeface="Times New Roman" panose="02020603050405020304" pitchFamily="18" charset="0"/>
                  </a:rPr>
                  <a:t> might be the visual quality and its value is an element of set </a:t>
                </a:r>
                <a14:m>
                  <m:oMath xmlns:m="http://schemas.openxmlformats.org/officeDocument/2006/math">
                    <m:r>
                      <a:rPr lang="ko-KR" altLang="en-US" sz="1200" b="1" i="1" dirty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ko-KR" sz="1200" dirty="0"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ko-KR" altLang="en-US" sz="1200" b="1" i="1" dirty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={0.0018, 0.0015, 0.0067, 0.0130, 0.0250, 0.0483})</m:t>
                      </m:r>
                    </m:oMath>
                  </m:oMathPara>
                </a14:m>
                <a:endParaRPr lang="en-US" altLang="ko-KR" sz="12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0283C9-884E-CDED-8B11-5ABFFEF5E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389" y="2068746"/>
                <a:ext cx="5076711" cy="830997"/>
              </a:xfrm>
              <a:prstGeom prst="rect">
                <a:avLst/>
              </a:prstGeom>
              <a:blipFill>
                <a:blip r:embed="rId3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94518D9D-535D-15AA-8978-EF48F47ED2DE}"/>
              </a:ext>
            </a:extLst>
          </p:cNvPr>
          <p:cNvGrpSpPr/>
          <p:nvPr/>
        </p:nvGrpSpPr>
        <p:grpSpPr>
          <a:xfrm>
            <a:off x="1968000" y="3791083"/>
            <a:ext cx="7085429" cy="1042045"/>
            <a:chOff x="2415870" y="1780817"/>
            <a:chExt cx="7085429" cy="1042045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8484CB3-4B74-42F2-8EEC-189E9F3AAE33}"/>
                </a:ext>
              </a:extLst>
            </p:cNvPr>
            <p:cNvCxnSpPr>
              <a:cxnSpLocks/>
            </p:cNvCxnSpPr>
            <p:nvPr/>
          </p:nvCxnSpPr>
          <p:spPr>
            <a:xfrm>
              <a:off x="5192407" y="2221799"/>
              <a:ext cx="71306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C4439A-03EA-FD0B-A744-F13F18F73132}"/>
                </a:ext>
              </a:extLst>
            </p:cNvPr>
            <p:cNvSpPr/>
            <p:nvPr/>
          </p:nvSpPr>
          <p:spPr>
            <a:xfrm>
              <a:off x="5896346" y="1945120"/>
              <a:ext cx="879677" cy="55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A9FD43-2C81-9678-C825-50F561A79934}"/>
                </a:ext>
              </a:extLst>
            </p:cNvPr>
            <p:cNvSpPr txBox="1"/>
            <p:nvPr/>
          </p:nvSpPr>
          <p:spPr>
            <a:xfrm>
              <a:off x="5896345" y="2018646"/>
              <a:ext cx="8785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Mode Decision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E675AC0-AAF8-DF67-5698-15D0407271E8}"/>
                </a:ext>
              </a:extLst>
            </p:cNvPr>
            <p:cNvCxnSpPr>
              <a:cxnSpLocks/>
            </p:cNvCxnSpPr>
            <p:nvPr/>
          </p:nvCxnSpPr>
          <p:spPr>
            <a:xfrm>
              <a:off x="6774886" y="2221098"/>
              <a:ext cx="71306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다리꼴 13">
              <a:extLst>
                <a:ext uri="{FF2B5EF4-FFF2-40B4-BE49-F238E27FC236}">
                  <a16:creationId xmlns:a16="http://schemas.microsoft.com/office/drawing/2014/main" id="{CB793168-5702-865A-CD04-C20F4276D94C}"/>
                </a:ext>
              </a:extLst>
            </p:cNvPr>
            <p:cNvSpPr/>
            <p:nvPr/>
          </p:nvSpPr>
          <p:spPr>
            <a:xfrm rot="5400000">
              <a:off x="7430179" y="1839616"/>
              <a:ext cx="929399" cy="811802"/>
            </a:xfrm>
            <a:prstGeom prst="trapezoid">
              <a:avLst>
                <a:gd name="adj" fmla="val 2962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2095CC-73D2-D8F7-8811-73A028464340}"/>
                </a:ext>
              </a:extLst>
            </p:cNvPr>
            <p:cNvSpPr txBox="1"/>
            <p:nvPr/>
          </p:nvSpPr>
          <p:spPr>
            <a:xfrm>
              <a:off x="7425658" y="2031346"/>
              <a:ext cx="9317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NIC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encoder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D12C41-F5D7-7A72-C788-A4362D14375E}"/>
                    </a:ext>
                  </a:extLst>
                </p:cNvPr>
                <p:cNvSpPr txBox="1"/>
                <p:nvPr/>
              </p:nvSpPr>
              <p:spPr>
                <a:xfrm>
                  <a:off x="9141406" y="2097911"/>
                  <a:ext cx="359893" cy="222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050" b="0" i="0" smtClean="0">
                            <a:latin typeface="Cambria Math" panose="02040503050406030204" pitchFamily="18" charset="0"/>
                          </a:rPr>
                          <m:t>bistream</m:t>
                        </m:r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D12C41-F5D7-7A72-C788-A4362D143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406" y="2097911"/>
                  <a:ext cx="359893" cy="222545"/>
                </a:xfrm>
                <a:prstGeom prst="rect">
                  <a:avLst/>
                </a:prstGeom>
                <a:blipFill>
                  <a:blip r:embed="rId4"/>
                  <a:stretch>
                    <a:fillRect r="-81356" b="-2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7EFDA9-C713-B9B1-B680-EA3EE4B68D7D}"/>
                    </a:ext>
                  </a:extLst>
                </p:cNvPr>
                <p:cNvSpPr txBox="1"/>
                <p:nvPr/>
              </p:nvSpPr>
              <p:spPr>
                <a:xfrm>
                  <a:off x="6724295" y="2005517"/>
                  <a:ext cx="359893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𝑺𝑩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7EFDA9-C713-B9B1-B680-EA3EE4B68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295" y="2005517"/>
                  <a:ext cx="359893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FBA228-70D1-A30A-EE5E-C84261A3158A}"/>
                </a:ext>
              </a:extLst>
            </p:cNvPr>
            <p:cNvSpPr/>
            <p:nvPr/>
          </p:nvSpPr>
          <p:spPr>
            <a:xfrm>
              <a:off x="2486229" y="1825977"/>
              <a:ext cx="1108848" cy="735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F65DD59-B667-A8DF-9928-E89D97D0AC3E}"/>
                </a:ext>
              </a:extLst>
            </p:cNvPr>
            <p:cNvCxnSpPr>
              <a:cxnSpLocks/>
            </p:cNvCxnSpPr>
            <p:nvPr/>
          </p:nvCxnSpPr>
          <p:spPr>
            <a:xfrm>
              <a:off x="2656257" y="1825977"/>
              <a:ext cx="0" cy="429547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4919135-96E6-DC5A-27BF-235283832045}"/>
                </a:ext>
              </a:extLst>
            </p:cNvPr>
            <p:cNvCxnSpPr>
              <a:cxnSpLocks/>
            </p:cNvCxnSpPr>
            <p:nvPr/>
          </p:nvCxnSpPr>
          <p:spPr>
            <a:xfrm>
              <a:off x="2829911" y="1825977"/>
              <a:ext cx="0" cy="429547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E813BDA-28C2-E24B-9AC3-F1BD8165FA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229" y="1992329"/>
              <a:ext cx="490203" cy="0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1DE172-4792-BE55-A55D-7F92A806F2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229" y="2149704"/>
              <a:ext cx="490203" cy="0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330765-B257-ADE1-EB19-F5693E99F95E}"/>
                </a:ext>
              </a:extLst>
            </p:cNvPr>
            <p:cNvSpPr txBox="1"/>
            <p:nvPr/>
          </p:nvSpPr>
          <p:spPr>
            <a:xfrm>
              <a:off x="2415870" y="2568946"/>
              <a:ext cx="1213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Image Data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F45DAB9-5A43-5FC3-F37D-6F3F957D5475}"/>
                </a:ext>
              </a:extLst>
            </p:cNvPr>
            <p:cNvCxnSpPr>
              <a:cxnSpLocks/>
            </p:cNvCxnSpPr>
            <p:nvPr/>
          </p:nvCxnSpPr>
          <p:spPr>
            <a:xfrm>
              <a:off x="3595644" y="2209184"/>
              <a:ext cx="71306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5DAE29-3830-CF6E-21D6-74E1FD52BAEF}"/>
                    </a:ext>
                  </a:extLst>
                </p:cNvPr>
                <p:cNvSpPr txBox="1"/>
                <p:nvPr/>
              </p:nvSpPr>
              <p:spPr>
                <a:xfrm>
                  <a:off x="5135822" y="2004036"/>
                  <a:ext cx="2578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B5DAE29-3830-CF6E-21D6-74E1FD52B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822" y="2004036"/>
                  <a:ext cx="257806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F8A0425-1025-C2F7-92C4-6D6443CD3A09}"/>
                </a:ext>
              </a:extLst>
            </p:cNvPr>
            <p:cNvSpPr/>
            <p:nvPr/>
          </p:nvSpPr>
          <p:spPr>
            <a:xfrm>
              <a:off x="4309934" y="1948698"/>
              <a:ext cx="879677" cy="55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36E4C1-35EE-9920-3D06-D1B6F19796A0}"/>
                </a:ext>
              </a:extLst>
            </p:cNvPr>
            <p:cNvSpPr txBox="1"/>
            <p:nvPr/>
          </p:nvSpPr>
          <p:spPr>
            <a:xfrm>
              <a:off x="4309933" y="2022224"/>
              <a:ext cx="8785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Unit blocks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division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C9437E-FB35-66E2-22C7-58E28A69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780" y="2235284"/>
              <a:ext cx="880542" cy="1497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58E6D5-08CE-6C90-8CAA-A434281B3E70}"/>
              </a:ext>
            </a:extLst>
          </p:cNvPr>
          <p:cNvSpPr txBox="1"/>
          <p:nvPr/>
        </p:nvSpPr>
        <p:spPr>
          <a:xfrm>
            <a:off x="3958606" y="4910235"/>
            <a:ext cx="3740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cs typeface="Times New Roman" panose="02020603050405020304" pitchFamily="18" charset="0"/>
              </a:rPr>
              <a:t>Fig 4. </a:t>
            </a:r>
            <a:r>
              <a:rPr lang="en-US" altLang="ko-KR" sz="1200" dirty="0">
                <a:cs typeface="Times New Roman" panose="02020603050405020304" pitchFamily="18" charset="0"/>
              </a:rPr>
              <a:t>Neural image compression using block based </a:t>
            </a:r>
          </a:p>
          <a:p>
            <a:pPr algn="ctr"/>
            <a:r>
              <a:rPr lang="en-US" altLang="ko-KR" sz="1200" dirty="0">
                <a:cs typeface="Times New Roman" panose="02020603050405020304" pitchFamily="18" charset="0"/>
              </a:rPr>
              <a:t>adaptive resizing encoder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14401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452A9A-7208-FEC6-C8C9-899150D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44C923B-C233-14E9-AE75-31808AF10E1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Decoder reconstructs the subblocks from bitstream first.</a:t>
                </a:r>
              </a:p>
              <a:p>
                <a:pPr lvl="1"/>
                <a:r>
                  <a:rPr lang="en-US" altLang="ko-KR" dirty="0"/>
                  <a:t>In bitstream, there are mode information and compressed subblock data.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reconstructed subblocks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𝑆𝐵</m:t>
                        </m:r>
                      </m:e>
                    </m:acc>
                  </m:oMath>
                </a14:m>
                <a:r>
                  <a:rPr lang="en-US" altLang="ko-KR" dirty="0"/>
                  <a:t> might reconstruct the unit blocks.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unit blocks reconstruct the reconstructed image data.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44C923B-C233-14E9-AE75-31808AF10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478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5AA97031-5360-337B-9827-F2C3FDB79198}"/>
              </a:ext>
            </a:extLst>
          </p:cNvPr>
          <p:cNvGrpSpPr/>
          <p:nvPr/>
        </p:nvGrpSpPr>
        <p:grpSpPr>
          <a:xfrm>
            <a:off x="2503371" y="3805551"/>
            <a:ext cx="7185257" cy="1762487"/>
            <a:chOff x="1018392" y="3401224"/>
            <a:chExt cx="7185257" cy="176248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58E6D5-08CE-6C90-8CAA-A434281B3E70}"/>
                </a:ext>
              </a:extLst>
            </p:cNvPr>
            <p:cNvSpPr txBox="1"/>
            <p:nvPr/>
          </p:nvSpPr>
          <p:spPr>
            <a:xfrm>
              <a:off x="2878103" y="4702046"/>
              <a:ext cx="38298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cs typeface="Times New Roman" panose="02020603050405020304" pitchFamily="18" charset="0"/>
                </a:rPr>
                <a:t>Fig 5. </a:t>
              </a:r>
              <a:r>
                <a:rPr lang="en-US" altLang="ko-KR" sz="1200" dirty="0">
                  <a:cs typeface="Times New Roman" panose="02020603050405020304" pitchFamily="18" charset="0"/>
                </a:rPr>
                <a:t>Neural image compression using block based </a:t>
              </a:r>
            </a:p>
            <a:p>
              <a:pPr algn="ctr"/>
              <a:r>
                <a:rPr lang="en-US" altLang="ko-KR" sz="1200" dirty="0">
                  <a:cs typeface="Times New Roman" panose="02020603050405020304" pitchFamily="18" charset="0"/>
                </a:rPr>
                <a:t>adaptive resizing decoder block diagram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C2F1C1-74EB-E4A9-9DF2-BAC715081802}"/>
                </a:ext>
              </a:extLst>
            </p:cNvPr>
            <p:cNvGrpSpPr/>
            <p:nvPr/>
          </p:nvGrpSpPr>
          <p:grpSpPr>
            <a:xfrm>
              <a:off x="1018392" y="3401224"/>
              <a:ext cx="7185257" cy="1186243"/>
              <a:chOff x="1018392" y="3401224"/>
              <a:chExt cx="7185257" cy="11862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FD12C41-F5D7-7A72-C788-A4362D14375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392" y="3715629"/>
                    <a:ext cx="359893" cy="2225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bistream</m:t>
                          </m:r>
                        </m:oMath>
                      </m:oMathPara>
                    </a14:m>
                    <a:endParaRPr lang="ko-KR" altLang="en-US" sz="105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FD12C41-F5D7-7A72-C788-A4362D1437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392" y="3715629"/>
                    <a:ext cx="359893" cy="2225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661" b="-2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사다리꼴 30">
                <a:extLst>
                  <a:ext uri="{FF2B5EF4-FFF2-40B4-BE49-F238E27FC236}">
                    <a16:creationId xmlns:a16="http://schemas.microsoft.com/office/drawing/2014/main" id="{2C8F8F08-1AB3-769F-26C6-FCBEAE38A13D}"/>
                  </a:ext>
                </a:extLst>
              </p:cNvPr>
              <p:cNvSpPr/>
              <p:nvPr/>
            </p:nvSpPr>
            <p:spPr>
              <a:xfrm rot="16200000">
                <a:off x="2331059" y="3460023"/>
                <a:ext cx="929399" cy="811802"/>
              </a:xfrm>
              <a:prstGeom prst="trapezoid">
                <a:avLst>
                  <a:gd name="adj" fmla="val 2962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C72593-6180-6A40-38FB-BD3A892A1700}"/>
                  </a:ext>
                </a:extLst>
              </p:cNvPr>
              <p:cNvSpPr txBox="1"/>
              <p:nvPr/>
            </p:nvSpPr>
            <p:spPr>
              <a:xfrm>
                <a:off x="2328225" y="3665869"/>
                <a:ext cx="931707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KoPubWorld바탕체_Pro Light" panose="00000300000000000000" pitchFamily="50" charset="-127"/>
                    <a:cs typeface="Times New Roman" panose="02020603050405020304" pitchFamily="18" charset="0"/>
                  </a:rPr>
                  <a:t>NIC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KoPubWorld바탕체_Pro Light" panose="00000300000000000000" pitchFamily="50" charset="-127"/>
                    <a:cs typeface="Times New Roman" panose="02020603050405020304" pitchFamily="18" charset="0"/>
                  </a:rPr>
                  <a:t>decoder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BC30EB58-0523-975E-5A2D-85A986B04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6788" y="3864261"/>
                <a:ext cx="713069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21D7814C-6BDD-F633-91FC-31E6633DF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1660" y="3826901"/>
                <a:ext cx="713069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16BFC07-D5EB-BA97-A624-C6C1D1378725}"/>
                      </a:ext>
                    </a:extLst>
                  </p:cNvPr>
                  <p:cNvSpPr txBox="1"/>
                  <p:nvPr/>
                </p:nvSpPr>
                <p:spPr>
                  <a:xfrm>
                    <a:off x="3160131" y="3589985"/>
                    <a:ext cx="334452" cy="2512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000" b="1" i="1">
                                  <a:latin typeface="Cambria Math" panose="02040503050406030204" pitchFamily="18" charset="0"/>
                                </a:rPr>
                                <m:t>𝑺𝑩</m:t>
                              </m:r>
                            </m:e>
                          </m:acc>
                        </m:oMath>
                      </m:oMathPara>
                    </a14:m>
                    <a:endParaRPr lang="ko-KR" altLang="en-US" sz="1000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16BFC07-D5EB-BA97-A624-C6C1D13787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131" y="3589985"/>
                    <a:ext cx="334452" cy="2512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6B0B468-203D-25BE-2392-F2DFF64DC217}"/>
                  </a:ext>
                </a:extLst>
              </p:cNvPr>
              <p:cNvSpPr/>
              <p:nvPr/>
            </p:nvSpPr>
            <p:spPr>
              <a:xfrm>
                <a:off x="3913374" y="3544056"/>
                <a:ext cx="879677" cy="5533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바탕체_Pro Light" panose="00000300000000000000" pitchFamily="50" charset="-127"/>
                  <a:ea typeface="KoPubWorld바탕체_Pro Light" panose="00000300000000000000" pitchFamily="50" charset="-127"/>
                  <a:cs typeface="KoPubWorld바탕체_Pro Light" panose="00000300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86699D-5946-54A8-4B8F-6A4576166550}"/>
                  </a:ext>
                </a:extLst>
              </p:cNvPr>
              <p:cNvSpPr txBox="1"/>
              <p:nvPr/>
            </p:nvSpPr>
            <p:spPr>
              <a:xfrm>
                <a:off x="3885484" y="3617582"/>
                <a:ext cx="93681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KoPubWorld바탕체_Pro Light" panose="00000300000000000000" pitchFamily="50" charset="-127"/>
                    <a:cs typeface="Times New Roman" panose="02020603050405020304" pitchFamily="18" charset="0"/>
                  </a:rPr>
                  <a:t>Unit blocks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KoPubWorld바탕체_Pro Light" panose="00000300000000000000" pitchFamily="50" charset="-127"/>
                    <a:cs typeface="Times New Roman" panose="02020603050405020304" pitchFamily="18" charset="0"/>
                  </a:rPr>
                  <a:t>reconstruction</a:t>
                </a:r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5EE2AEFD-246D-2B38-FFF3-A285D2A65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3051" y="3817637"/>
                <a:ext cx="713069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8D3A874-DA7C-5255-C9D6-7F252CE5A137}"/>
                      </a:ext>
                    </a:extLst>
                  </p:cNvPr>
                  <p:cNvSpPr txBox="1"/>
                  <p:nvPr/>
                </p:nvSpPr>
                <p:spPr>
                  <a:xfrm>
                    <a:off x="4719323" y="3588940"/>
                    <a:ext cx="334452" cy="25039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oMath>
                      </m:oMathPara>
                    </a14:m>
                    <a:endParaRPr lang="ko-KR" altLang="en-US" sz="1000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8D3A874-DA7C-5255-C9D6-7F252CE5A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9323" y="3588940"/>
                    <a:ext cx="334452" cy="2503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B02E9B5-63D5-3DC5-064C-35CF94B4DD6E}"/>
                  </a:ext>
                </a:extLst>
              </p:cNvPr>
              <p:cNvSpPr/>
              <p:nvPr/>
            </p:nvSpPr>
            <p:spPr>
              <a:xfrm>
                <a:off x="5504765" y="3530966"/>
                <a:ext cx="879677" cy="5533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바탕체_Pro Light" panose="00000300000000000000" pitchFamily="50" charset="-127"/>
                  <a:ea typeface="KoPubWorld바탕체_Pro Light" panose="00000300000000000000" pitchFamily="50" charset="-127"/>
                  <a:cs typeface="KoPubWorld바탕체_Pro Light" panose="00000300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CC254A-6DF6-B39F-7E62-DE162FE7C010}"/>
                  </a:ext>
                </a:extLst>
              </p:cNvPr>
              <p:cNvSpPr txBox="1"/>
              <p:nvPr/>
            </p:nvSpPr>
            <p:spPr>
              <a:xfrm>
                <a:off x="5475520" y="3604492"/>
                <a:ext cx="93681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KoPubWorld바탕체_Pro Light" panose="00000300000000000000" pitchFamily="50" charset="-127"/>
                    <a:cs typeface="Times New Roman" panose="02020603050405020304" pitchFamily="18" charset="0"/>
                  </a:rPr>
                  <a:t>Image data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KoPubWorld바탕체_Pro Light" panose="00000300000000000000" pitchFamily="50" charset="-127"/>
                    <a:cs typeface="Times New Roman" panose="02020603050405020304" pitchFamily="18" charset="0"/>
                  </a:rPr>
                  <a:t>reconstruction</a:t>
                </a: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367D338E-7E8D-FD14-8999-DCDEC5730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4442" y="3803436"/>
                <a:ext cx="713069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908F0C5A-0684-ABC6-2E82-CBDBE3D4FC45}"/>
                  </a:ext>
                </a:extLst>
              </p:cNvPr>
              <p:cNvSpPr/>
              <p:nvPr/>
            </p:nvSpPr>
            <p:spPr>
              <a:xfrm>
                <a:off x="7094801" y="3429000"/>
                <a:ext cx="1108848" cy="7356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바탕체_Pro Light" panose="00000300000000000000" pitchFamily="50" charset="-127"/>
                  <a:ea typeface="KoPubWorld바탕체_Pro Light" panose="00000300000000000000" pitchFamily="50" charset="-127"/>
                  <a:cs typeface="KoPubWorld바탕체_Pro Light" panose="00000300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015877B-590F-452B-238E-7568DBAE43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4829" y="3429000"/>
                <a:ext cx="0" cy="494479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CE8DCBC-23C9-20C6-B2AF-A2372D1DD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8483" y="3429000"/>
                <a:ext cx="0" cy="429547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FD4209D0-0DEF-F9ED-0884-DEDEF2EB1F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4801" y="3595352"/>
                <a:ext cx="549331" cy="0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DBA4EC70-0428-8C81-E25A-F2421CC3CB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4801" y="3752727"/>
                <a:ext cx="490203" cy="0"/>
              </a:xfrm>
              <a:prstGeom prst="line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B8C1B-DD37-8945-75DF-8181FC530DBE}"/>
                  </a:ext>
                </a:extLst>
              </p:cNvPr>
              <p:cNvSpPr txBox="1"/>
              <p:nvPr/>
            </p:nvSpPr>
            <p:spPr>
              <a:xfrm>
                <a:off x="7155091" y="4171969"/>
                <a:ext cx="95250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Reconstructed</a:t>
                </a:r>
              </a:p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Data</a:t>
                </a:r>
                <a:endParaRPr lang="ko-KR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72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92BA68A-0C9F-28FA-5839-6EF893224138}"/>
              </a:ext>
            </a:extLst>
          </p:cNvPr>
          <p:cNvGrpSpPr/>
          <p:nvPr/>
        </p:nvGrpSpPr>
        <p:grpSpPr>
          <a:xfrm>
            <a:off x="5003571" y="4601086"/>
            <a:ext cx="879677" cy="553357"/>
            <a:chOff x="3300413" y="4104384"/>
            <a:chExt cx="1017609" cy="465904"/>
          </a:xfrm>
          <a:solidFill>
            <a:schemeClr val="bg1"/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916E5C1-8190-EB5B-24AA-E270E0FB3365}"/>
                </a:ext>
              </a:extLst>
            </p:cNvPr>
            <p:cNvSpPr/>
            <p:nvPr/>
          </p:nvSpPr>
          <p:spPr>
            <a:xfrm>
              <a:off x="3300413" y="4104384"/>
              <a:ext cx="1017609" cy="465904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172F00-EF52-6145-DD28-50E1A5DDC221}"/>
                </a:ext>
              </a:extLst>
            </p:cNvPr>
            <p:cNvSpPr txBox="1"/>
            <p:nvPr/>
          </p:nvSpPr>
          <p:spPr>
            <a:xfrm>
              <a:off x="3412734" y="4166290"/>
              <a:ext cx="792967" cy="33687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Subblock division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D611A6-E436-4D0E-1E7E-B6A2663CC6C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290502" y="4877765"/>
            <a:ext cx="713069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CAB259-85DD-7AFA-804A-82DA434ED1A1}"/>
                  </a:ext>
                </a:extLst>
              </p:cNvPr>
              <p:cNvSpPr txBox="1"/>
              <p:nvPr/>
            </p:nvSpPr>
            <p:spPr>
              <a:xfrm>
                <a:off x="3513149" y="5104768"/>
                <a:ext cx="1133464" cy="21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block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CAB259-85DD-7AFA-804A-82DA434ED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9" y="5104768"/>
                <a:ext cx="1133464" cy="216000"/>
              </a:xfrm>
              <a:prstGeom prst="rect">
                <a:avLst/>
              </a:prstGeom>
              <a:blipFill>
                <a:blip r:embed="rId2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EB86EC70-CDBE-5919-C665-830E6FE64AE7}"/>
              </a:ext>
            </a:extLst>
          </p:cNvPr>
          <p:cNvGrpSpPr/>
          <p:nvPr/>
        </p:nvGrpSpPr>
        <p:grpSpPr>
          <a:xfrm>
            <a:off x="3833322" y="4660047"/>
            <a:ext cx="457179" cy="437440"/>
            <a:chOff x="1708185" y="5943418"/>
            <a:chExt cx="490046" cy="4892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15EC10-F1AB-7F85-B06D-FFF2CE6F6680}"/>
                </a:ext>
              </a:extLst>
            </p:cNvPr>
            <p:cNvSpPr/>
            <p:nvPr/>
          </p:nvSpPr>
          <p:spPr>
            <a:xfrm>
              <a:off x="1708185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6C98BC-2E76-41F9-E90E-8CCF3F22D1A6}"/>
                </a:ext>
              </a:extLst>
            </p:cNvPr>
            <p:cNvSpPr/>
            <p:nvPr/>
          </p:nvSpPr>
          <p:spPr>
            <a:xfrm>
              <a:off x="1953208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D2527A8-45BF-26BC-48C8-7763E44C5DFC}"/>
                </a:ext>
              </a:extLst>
            </p:cNvPr>
            <p:cNvSpPr/>
            <p:nvPr/>
          </p:nvSpPr>
          <p:spPr>
            <a:xfrm>
              <a:off x="1708185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487D41-2169-C915-CAB7-543D9B2DDC9D}"/>
                </a:ext>
              </a:extLst>
            </p:cNvPr>
            <p:cNvSpPr/>
            <p:nvPr/>
          </p:nvSpPr>
          <p:spPr>
            <a:xfrm>
              <a:off x="1953208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CCD4EF4-A13E-C14D-FCEB-D9886436879D}"/>
              </a:ext>
            </a:extLst>
          </p:cNvPr>
          <p:cNvCxnSpPr>
            <a:cxnSpLocks/>
          </p:cNvCxnSpPr>
          <p:nvPr/>
        </p:nvCxnSpPr>
        <p:spPr>
          <a:xfrm>
            <a:off x="5883248" y="4894886"/>
            <a:ext cx="713069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9898C-C88B-A8C4-9BC0-819AA52E4DC8}"/>
                  </a:ext>
                </a:extLst>
              </p:cNvPr>
              <p:cNvSpPr txBox="1"/>
              <p:nvPr/>
            </p:nvSpPr>
            <p:spPr>
              <a:xfrm>
                <a:off x="5824254" y="4679477"/>
                <a:ext cx="35989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1" i="1" smtClean="0">
                          <a:latin typeface="Cambria Math" panose="02040503050406030204" pitchFamily="18" charset="0"/>
                        </a:rPr>
                        <m:t>𝑺𝑩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49898C-C88B-A8C4-9BC0-819AA52E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254" y="4679477"/>
                <a:ext cx="359893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사다리꼴 13">
            <a:extLst>
              <a:ext uri="{FF2B5EF4-FFF2-40B4-BE49-F238E27FC236}">
                <a16:creationId xmlns:a16="http://schemas.microsoft.com/office/drawing/2014/main" id="{DE88CF3C-8919-D4BE-3F5D-28BDBF38FF79}"/>
              </a:ext>
            </a:extLst>
          </p:cNvPr>
          <p:cNvSpPr/>
          <p:nvPr/>
        </p:nvSpPr>
        <p:spPr>
          <a:xfrm rot="5400000">
            <a:off x="6538655" y="4513701"/>
            <a:ext cx="929399" cy="811802"/>
          </a:xfrm>
          <a:prstGeom prst="trapezoid">
            <a:avLst>
              <a:gd name="adj" fmla="val 29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B17532-57CB-9414-612C-FDE8587FF613}"/>
                  </a:ext>
                </a:extLst>
              </p:cNvPr>
              <p:cNvSpPr txBox="1"/>
              <p:nvPr/>
            </p:nvSpPr>
            <p:spPr>
              <a:xfrm>
                <a:off x="7377098" y="4689904"/>
                <a:ext cx="359893" cy="222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050" b="0" i="0" smtClean="0">
                          <a:latin typeface="Cambria Math" panose="02040503050406030204" pitchFamily="18" charset="0"/>
                        </a:rPr>
                        <m:t>bistream</m:t>
                      </m:r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B17532-57CB-9414-612C-FDE8587FF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098" y="4689904"/>
                <a:ext cx="359893" cy="222545"/>
              </a:xfrm>
              <a:prstGeom prst="rect">
                <a:avLst/>
              </a:prstGeom>
              <a:blipFill>
                <a:blip r:embed="rId4"/>
                <a:stretch>
                  <a:fillRect r="-81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CACB85-9E03-0E2A-34B1-14C9ADB4F1B4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 flipV="1">
            <a:off x="7408121" y="4927422"/>
            <a:ext cx="1227880" cy="921578"/>
          </a:xfrm>
          <a:prstGeom prst="bentConnector3">
            <a:avLst>
              <a:gd name="adj1" fmla="val -70"/>
            </a:avLst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F946A6E-6311-E9F8-337D-113DFFA2FC8E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7409256" y="4919602"/>
            <a:ext cx="1226744" cy="782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3F8B027B-613F-9455-A884-78362D555399}"/>
              </a:ext>
            </a:extLst>
          </p:cNvPr>
          <p:cNvSpPr/>
          <p:nvPr/>
        </p:nvSpPr>
        <p:spPr>
          <a:xfrm rot="16200000">
            <a:off x="6537520" y="5443099"/>
            <a:ext cx="929399" cy="811802"/>
          </a:xfrm>
          <a:prstGeom prst="trapezoid">
            <a:avLst>
              <a:gd name="adj" fmla="val 29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5DF68-2E92-5652-7C22-E7B0FFD6E148}"/>
              </a:ext>
            </a:extLst>
          </p:cNvPr>
          <p:cNvSpPr txBox="1"/>
          <p:nvPr/>
        </p:nvSpPr>
        <p:spPr>
          <a:xfrm>
            <a:off x="6533014" y="4706610"/>
            <a:ext cx="9317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NIC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2FC9B-92A8-F293-AB0F-34F77C83C557}"/>
              </a:ext>
            </a:extLst>
          </p:cNvPr>
          <p:cNvSpPr txBox="1"/>
          <p:nvPr/>
        </p:nvSpPr>
        <p:spPr>
          <a:xfrm>
            <a:off x="6534686" y="5648945"/>
            <a:ext cx="9317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NIC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decoder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34959F1-F05D-D877-AF1E-A1FD8165C91C}"/>
              </a:ext>
            </a:extLst>
          </p:cNvPr>
          <p:cNvCxnSpPr>
            <a:cxnSpLocks/>
          </p:cNvCxnSpPr>
          <p:nvPr/>
        </p:nvCxnSpPr>
        <p:spPr>
          <a:xfrm>
            <a:off x="5883248" y="5849000"/>
            <a:ext cx="713069" cy="0"/>
          </a:xfrm>
          <a:prstGeom prst="straightConnector1">
            <a:avLst/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FE6C1E8-D742-F2D7-1D60-2941232CF1B7}"/>
              </a:ext>
            </a:extLst>
          </p:cNvPr>
          <p:cNvGrpSpPr/>
          <p:nvPr/>
        </p:nvGrpSpPr>
        <p:grpSpPr>
          <a:xfrm>
            <a:off x="4976746" y="5557797"/>
            <a:ext cx="931707" cy="553357"/>
            <a:chOff x="4278246" y="5657597"/>
            <a:chExt cx="931707" cy="55335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DB0218-229D-D641-E9A5-28AE9A01D691}"/>
                </a:ext>
              </a:extLst>
            </p:cNvPr>
            <p:cNvSpPr/>
            <p:nvPr/>
          </p:nvSpPr>
          <p:spPr>
            <a:xfrm>
              <a:off x="4307469" y="5657597"/>
              <a:ext cx="879677" cy="55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286EF7-7E01-4B86-B294-EAB9150EA2D7}"/>
                </a:ext>
              </a:extLst>
            </p:cNvPr>
            <p:cNvSpPr txBox="1"/>
            <p:nvPr/>
          </p:nvSpPr>
          <p:spPr>
            <a:xfrm>
              <a:off x="4278246" y="5731124"/>
              <a:ext cx="9317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Unit block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reconstruction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C50445-3AA1-EB92-6334-1623EB891FD5}"/>
                  </a:ext>
                </a:extLst>
              </p:cNvPr>
              <p:cNvSpPr txBox="1"/>
              <p:nvPr/>
            </p:nvSpPr>
            <p:spPr>
              <a:xfrm>
                <a:off x="6284651" y="5629798"/>
                <a:ext cx="334452" cy="251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1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000" b="1" i="1">
                              <a:latin typeface="Cambria Math" panose="02040503050406030204" pitchFamily="18" charset="0"/>
                            </a:rPr>
                            <m:t>𝑺𝑩</m:t>
                          </m:r>
                        </m:e>
                      </m:acc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C50445-3AA1-EB92-6334-1623EB89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51" y="5629798"/>
                <a:ext cx="334452" cy="251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A737243-9AB7-D39D-B8D0-FAF28F2A8CD6}"/>
              </a:ext>
            </a:extLst>
          </p:cNvPr>
          <p:cNvCxnSpPr>
            <a:cxnSpLocks/>
          </p:cNvCxnSpPr>
          <p:nvPr/>
        </p:nvCxnSpPr>
        <p:spPr>
          <a:xfrm>
            <a:off x="4298642" y="5841500"/>
            <a:ext cx="704929" cy="0"/>
          </a:xfrm>
          <a:prstGeom prst="straightConnector1">
            <a:avLst/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9203C3-1322-B539-A35B-691F4D0A38D8}"/>
                  </a:ext>
                </a:extLst>
              </p:cNvPr>
              <p:cNvSpPr txBox="1"/>
              <p:nvPr/>
            </p:nvSpPr>
            <p:spPr>
              <a:xfrm>
                <a:off x="3521289" y="6072186"/>
                <a:ext cx="1133464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Reconstructed</a:t>
                </a:r>
              </a:p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block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9203C3-1322-B539-A35B-691F4D0A3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289" y="6072186"/>
                <a:ext cx="1133464" cy="427618"/>
              </a:xfrm>
              <a:prstGeom prst="rect">
                <a:avLst/>
              </a:prstGeom>
              <a:blipFill>
                <a:blip r:embed="rId6"/>
                <a:stretch>
                  <a:fillRect r="-20968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36B903-5D30-7E8C-A8C7-0BFEE1645FBB}"/>
              </a:ext>
            </a:extLst>
          </p:cNvPr>
          <p:cNvGrpSpPr/>
          <p:nvPr/>
        </p:nvGrpSpPr>
        <p:grpSpPr>
          <a:xfrm>
            <a:off x="3841462" y="5627465"/>
            <a:ext cx="457179" cy="437440"/>
            <a:chOff x="1708185" y="5943418"/>
            <a:chExt cx="490046" cy="4892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0F8D1D-E132-7830-DB31-EA7C88A5CF2F}"/>
                </a:ext>
              </a:extLst>
            </p:cNvPr>
            <p:cNvSpPr/>
            <p:nvPr/>
          </p:nvSpPr>
          <p:spPr>
            <a:xfrm>
              <a:off x="1708185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668C6C-A1CC-1D84-A80D-14151AD7E17E}"/>
                </a:ext>
              </a:extLst>
            </p:cNvPr>
            <p:cNvSpPr/>
            <p:nvPr/>
          </p:nvSpPr>
          <p:spPr>
            <a:xfrm>
              <a:off x="1953208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CDDD8E1-525D-A1D7-3816-0DF6CEC8A8A3}"/>
                </a:ext>
              </a:extLst>
            </p:cNvPr>
            <p:cNvSpPr/>
            <p:nvPr/>
          </p:nvSpPr>
          <p:spPr>
            <a:xfrm>
              <a:off x="1708185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87BB98-589F-4428-7EB1-3DB2E2E606E4}"/>
                </a:ext>
              </a:extLst>
            </p:cNvPr>
            <p:cNvSpPr/>
            <p:nvPr/>
          </p:nvSpPr>
          <p:spPr>
            <a:xfrm>
              <a:off x="1953208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1484BC-16CF-0F4E-BE93-9455F72B2F51}"/>
              </a:ext>
            </a:extLst>
          </p:cNvPr>
          <p:cNvGrpSpPr/>
          <p:nvPr/>
        </p:nvGrpSpPr>
        <p:grpSpPr>
          <a:xfrm>
            <a:off x="5003571" y="2337464"/>
            <a:ext cx="879678" cy="553357"/>
            <a:chOff x="3300412" y="4104384"/>
            <a:chExt cx="1017610" cy="465904"/>
          </a:xfrm>
          <a:solidFill>
            <a:schemeClr val="bg1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9144BB4-0894-6D41-18C8-696F9B407BE4}"/>
                </a:ext>
              </a:extLst>
            </p:cNvPr>
            <p:cNvSpPr/>
            <p:nvPr/>
          </p:nvSpPr>
          <p:spPr>
            <a:xfrm>
              <a:off x="3300413" y="4104384"/>
              <a:ext cx="1017609" cy="465904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A45C3A-54CB-4C0C-0E19-4B23D052A834}"/>
                </a:ext>
              </a:extLst>
            </p:cNvPr>
            <p:cNvSpPr txBox="1"/>
            <p:nvPr/>
          </p:nvSpPr>
          <p:spPr>
            <a:xfrm>
              <a:off x="3300412" y="4231074"/>
              <a:ext cx="1016295" cy="2073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Downscaling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5EFE8E5-0481-5001-B64C-01F493373D76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290502" y="2614143"/>
            <a:ext cx="713069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531F84-FB7D-D3D8-3DE6-08F75D5A750B}"/>
                  </a:ext>
                </a:extLst>
              </p:cNvPr>
              <p:cNvSpPr txBox="1"/>
              <p:nvPr/>
            </p:nvSpPr>
            <p:spPr>
              <a:xfrm>
                <a:off x="3513149" y="2841146"/>
                <a:ext cx="1133464" cy="21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block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531F84-FB7D-D3D8-3DE6-08F75D5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9" y="2841146"/>
                <a:ext cx="1133464" cy="216000"/>
              </a:xfrm>
              <a:prstGeom prst="rect">
                <a:avLst/>
              </a:prstGeom>
              <a:blipFill>
                <a:blip r:embed="rId2"/>
                <a:stretch>
                  <a:fillRect b="-30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B86E0E-9492-76A0-EA94-6770A5C28D7A}"/>
              </a:ext>
            </a:extLst>
          </p:cNvPr>
          <p:cNvGrpSpPr/>
          <p:nvPr/>
        </p:nvGrpSpPr>
        <p:grpSpPr>
          <a:xfrm>
            <a:off x="3833322" y="2396425"/>
            <a:ext cx="457179" cy="437440"/>
            <a:chOff x="1708185" y="5943418"/>
            <a:chExt cx="490046" cy="4892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3104707-D87D-9B64-E4C3-C39D5FFC9906}"/>
                </a:ext>
              </a:extLst>
            </p:cNvPr>
            <p:cNvSpPr/>
            <p:nvPr/>
          </p:nvSpPr>
          <p:spPr>
            <a:xfrm>
              <a:off x="1708185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C33481C-DCDB-0404-ED3F-F2A124F46CED}"/>
                </a:ext>
              </a:extLst>
            </p:cNvPr>
            <p:cNvSpPr/>
            <p:nvPr/>
          </p:nvSpPr>
          <p:spPr>
            <a:xfrm>
              <a:off x="1953208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A9F981E-7D27-CC4A-909E-305D04BF893E}"/>
                </a:ext>
              </a:extLst>
            </p:cNvPr>
            <p:cNvSpPr/>
            <p:nvPr/>
          </p:nvSpPr>
          <p:spPr>
            <a:xfrm>
              <a:off x="1708185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BD9D6CD-1959-04BD-C527-71CCB22A179E}"/>
                </a:ext>
              </a:extLst>
            </p:cNvPr>
            <p:cNvSpPr/>
            <p:nvPr/>
          </p:nvSpPr>
          <p:spPr>
            <a:xfrm>
              <a:off x="1953208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0F1AE9F-F022-7E55-F2ED-3A0314085B68}"/>
              </a:ext>
            </a:extLst>
          </p:cNvPr>
          <p:cNvCxnSpPr>
            <a:cxnSpLocks/>
          </p:cNvCxnSpPr>
          <p:nvPr/>
        </p:nvCxnSpPr>
        <p:spPr>
          <a:xfrm>
            <a:off x="5883248" y="2631264"/>
            <a:ext cx="713069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CC5BAA-9AD8-92D0-5C14-E4C14FA0CEA0}"/>
                  </a:ext>
                </a:extLst>
              </p:cNvPr>
              <p:cNvSpPr txBox="1"/>
              <p:nvPr/>
            </p:nvSpPr>
            <p:spPr>
              <a:xfrm>
                <a:off x="5824254" y="2415855"/>
                <a:ext cx="35989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𝑆𝐵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CC5BAA-9AD8-92D0-5C14-E4C14FA0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254" y="2415855"/>
                <a:ext cx="359893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다리꼴 44">
            <a:extLst>
              <a:ext uri="{FF2B5EF4-FFF2-40B4-BE49-F238E27FC236}">
                <a16:creationId xmlns:a16="http://schemas.microsoft.com/office/drawing/2014/main" id="{3CB62F35-A448-6AB1-05F3-EED7E282F445}"/>
              </a:ext>
            </a:extLst>
          </p:cNvPr>
          <p:cNvSpPr/>
          <p:nvPr/>
        </p:nvSpPr>
        <p:spPr>
          <a:xfrm rot="5400000">
            <a:off x="6538655" y="2250079"/>
            <a:ext cx="929399" cy="811802"/>
          </a:xfrm>
          <a:prstGeom prst="trapezoid">
            <a:avLst>
              <a:gd name="adj" fmla="val 29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14D12C-ED7D-3CCF-D7A1-08CFF7C57BD5}"/>
                  </a:ext>
                </a:extLst>
              </p:cNvPr>
              <p:cNvSpPr txBox="1"/>
              <p:nvPr/>
            </p:nvSpPr>
            <p:spPr>
              <a:xfrm>
                <a:off x="7377098" y="2426282"/>
                <a:ext cx="359893" cy="222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050" b="0" i="0" smtClean="0">
                          <a:latin typeface="Cambria Math" panose="02040503050406030204" pitchFamily="18" charset="0"/>
                        </a:rPr>
                        <m:t>bistream</m:t>
                      </m:r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14D12C-ED7D-3CCF-D7A1-08CFF7C57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098" y="2426282"/>
                <a:ext cx="359893" cy="222545"/>
              </a:xfrm>
              <a:prstGeom prst="rect">
                <a:avLst/>
              </a:prstGeom>
              <a:blipFill>
                <a:blip r:embed="rId4"/>
                <a:stretch>
                  <a:fillRect r="-813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55C91F3-F58E-383A-C070-89DB904B3D29}"/>
              </a:ext>
            </a:extLst>
          </p:cNvPr>
          <p:cNvCxnSpPr>
            <a:cxnSpLocks/>
            <a:endCxn id="49" idx="2"/>
          </p:cNvCxnSpPr>
          <p:nvPr/>
        </p:nvCxnSpPr>
        <p:spPr>
          <a:xfrm rot="10800000" flipV="1">
            <a:off x="7408121" y="2663800"/>
            <a:ext cx="1227880" cy="921578"/>
          </a:xfrm>
          <a:prstGeom prst="bentConnector3">
            <a:avLst>
              <a:gd name="adj1" fmla="val -70"/>
            </a:avLst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AB2866-9E15-9B68-3C3E-8C67CCA5F729}"/>
              </a:ext>
            </a:extLst>
          </p:cNvPr>
          <p:cNvCxnSpPr>
            <a:cxnSpLocks/>
            <a:stCxn id="45" idx="0"/>
          </p:cNvCxnSpPr>
          <p:nvPr/>
        </p:nvCxnSpPr>
        <p:spPr>
          <a:xfrm>
            <a:off x="7409256" y="2655980"/>
            <a:ext cx="1226744" cy="782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B7D7FE7E-2F31-CE7A-1F89-250D5379FF04}"/>
              </a:ext>
            </a:extLst>
          </p:cNvPr>
          <p:cNvSpPr/>
          <p:nvPr/>
        </p:nvSpPr>
        <p:spPr>
          <a:xfrm rot="16200000">
            <a:off x="6537520" y="3179477"/>
            <a:ext cx="929399" cy="811802"/>
          </a:xfrm>
          <a:prstGeom prst="trapezoid">
            <a:avLst>
              <a:gd name="adj" fmla="val 29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7DA282-3EB5-1FB9-16A8-11EE2335D929}"/>
              </a:ext>
            </a:extLst>
          </p:cNvPr>
          <p:cNvSpPr txBox="1"/>
          <p:nvPr/>
        </p:nvSpPr>
        <p:spPr>
          <a:xfrm>
            <a:off x="6533014" y="2442988"/>
            <a:ext cx="9317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NIC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AFCE01-7D63-CDEF-AA54-B3EE8EFCB495}"/>
              </a:ext>
            </a:extLst>
          </p:cNvPr>
          <p:cNvSpPr txBox="1"/>
          <p:nvPr/>
        </p:nvSpPr>
        <p:spPr>
          <a:xfrm>
            <a:off x="6534686" y="3385323"/>
            <a:ext cx="9317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NIC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decoder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F727826-8E73-5ED9-33B2-41403F3473A8}"/>
              </a:ext>
            </a:extLst>
          </p:cNvPr>
          <p:cNvCxnSpPr>
            <a:cxnSpLocks/>
          </p:cNvCxnSpPr>
          <p:nvPr/>
        </p:nvCxnSpPr>
        <p:spPr>
          <a:xfrm>
            <a:off x="5883248" y="3585378"/>
            <a:ext cx="713069" cy="0"/>
          </a:xfrm>
          <a:prstGeom prst="straightConnector1">
            <a:avLst/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4D4564-7F38-C4AD-939D-209D3854CEB9}"/>
              </a:ext>
            </a:extLst>
          </p:cNvPr>
          <p:cNvGrpSpPr/>
          <p:nvPr/>
        </p:nvGrpSpPr>
        <p:grpSpPr>
          <a:xfrm>
            <a:off x="4976746" y="3294175"/>
            <a:ext cx="931707" cy="553357"/>
            <a:chOff x="4278246" y="5657597"/>
            <a:chExt cx="931707" cy="55335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67F8299-7CF8-D7FD-D34F-C03EB43ED7CA}"/>
                </a:ext>
              </a:extLst>
            </p:cNvPr>
            <p:cNvSpPr/>
            <p:nvPr/>
          </p:nvSpPr>
          <p:spPr>
            <a:xfrm>
              <a:off x="4307469" y="5657597"/>
              <a:ext cx="879677" cy="55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CFEA38-E954-0B24-D544-45DBEB42A9CE}"/>
                </a:ext>
              </a:extLst>
            </p:cNvPr>
            <p:cNvSpPr txBox="1"/>
            <p:nvPr/>
          </p:nvSpPr>
          <p:spPr>
            <a:xfrm>
              <a:off x="4278246" y="5808068"/>
              <a:ext cx="931707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Upscaling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C8AB7A-29E7-D48B-6FCD-219521FC2783}"/>
                  </a:ext>
                </a:extLst>
              </p:cNvPr>
              <p:cNvSpPr txBox="1"/>
              <p:nvPr/>
            </p:nvSpPr>
            <p:spPr>
              <a:xfrm>
                <a:off x="6284651" y="3366176"/>
                <a:ext cx="334452" cy="251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000" b="0" i="1">
                              <a:latin typeface="Cambria Math" panose="02040503050406030204" pitchFamily="18" charset="0"/>
                            </a:rPr>
                            <m:t>𝑆𝐵</m:t>
                          </m:r>
                        </m:e>
                      </m:acc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C8AB7A-29E7-D48B-6FCD-219521FC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651" y="3366176"/>
                <a:ext cx="334452" cy="2512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A3B8BDE-D546-F5E4-F9CE-F43DE77B5288}"/>
              </a:ext>
            </a:extLst>
          </p:cNvPr>
          <p:cNvCxnSpPr>
            <a:cxnSpLocks/>
          </p:cNvCxnSpPr>
          <p:nvPr/>
        </p:nvCxnSpPr>
        <p:spPr>
          <a:xfrm>
            <a:off x="4298642" y="3577878"/>
            <a:ext cx="704929" cy="0"/>
          </a:xfrm>
          <a:prstGeom prst="straightConnector1">
            <a:avLst/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B8CA12F-638D-FB87-63C2-7ACF8193AE98}"/>
                  </a:ext>
                </a:extLst>
              </p:cNvPr>
              <p:cNvSpPr txBox="1"/>
              <p:nvPr/>
            </p:nvSpPr>
            <p:spPr>
              <a:xfrm>
                <a:off x="3521289" y="3808564"/>
                <a:ext cx="1133464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Reconstructed</a:t>
                </a:r>
              </a:p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block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B8CA12F-638D-FB87-63C2-7ACF8193A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289" y="3808564"/>
                <a:ext cx="1133464" cy="427618"/>
              </a:xfrm>
              <a:prstGeom prst="rect">
                <a:avLst/>
              </a:prstGeom>
              <a:blipFill>
                <a:blip r:embed="rId9"/>
                <a:stretch>
                  <a:fillRect r="-20968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그룹 58">
            <a:extLst>
              <a:ext uri="{FF2B5EF4-FFF2-40B4-BE49-F238E27FC236}">
                <a16:creationId xmlns:a16="http://schemas.microsoft.com/office/drawing/2014/main" id="{CD825382-4932-493F-126E-9EFF11BA11CB}"/>
              </a:ext>
            </a:extLst>
          </p:cNvPr>
          <p:cNvGrpSpPr/>
          <p:nvPr/>
        </p:nvGrpSpPr>
        <p:grpSpPr>
          <a:xfrm>
            <a:off x="3841462" y="3363843"/>
            <a:ext cx="457179" cy="437440"/>
            <a:chOff x="1708185" y="5943418"/>
            <a:chExt cx="490046" cy="489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A2BAD5-014D-347B-DCDD-AFB2026CAB4B}"/>
                </a:ext>
              </a:extLst>
            </p:cNvPr>
            <p:cNvSpPr/>
            <p:nvPr/>
          </p:nvSpPr>
          <p:spPr>
            <a:xfrm>
              <a:off x="1708185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C0F9339-7B82-E713-458A-0848746F63A7}"/>
                </a:ext>
              </a:extLst>
            </p:cNvPr>
            <p:cNvSpPr/>
            <p:nvPr/>
          </p:nvSpPr>
          <p:spPr>
            <a:xfrm>
              <a:off x="1953208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990015F-E5FC-C949-6402-11E28F529106}"/>
                </a:ext>
              </a:extLst>
            </p:cNvPr>
            <p:cNvSpPr/>
            <p:nvPr/>
          </p:nvSpPr>
          <p:spPr>
            <a:xfrm>
              <a:off x="1708185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945BE57-9F4D-02C0-8F8B-4F82BC30CC99}"/>
                </a:ext>
              </a:extLst>
            </p:cNvPr>
            <p:cNvSpPr/>
            <p:nvPr/>
          </p:nvSpPr>
          <p:spPr>
            <a:xfrm>
              <a:off x="1953208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961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1484BC-16CF-0F4E-BE93-9455F72B2F51}"/>
              </a:ext>
            </a:extLst>
          </p:cNvPr>
          <p:cNvGrpSpPr/>
          <p:nvPr/>
        </p:nvGrpSpPr>
        <p:grpSpPr>
          <a:xfrm>
            <a:off x="3452343" y="4636201"/>
            <a:ext cx="879678" cy="553357"/>
            <a:chOff x="3300412" y="4104384"/>
            <a:chExt cx="1017610" cy="465904"/>
          </a:xfrm>
          <a:solidFill>
            <a:schemeClr val="bg1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9144BB4-0894-6D41-18C8-696F9B407BE4}"/>
                </a:ext>
              </a:extLst>
            </p:cNvPr>
            <p:cNvSpPr/>
            <p:nvPr/>
          </p:nvSpPr>
          <p:spPr>
            <a:xfrm>
              <a:off x="3300413" y="4104384"/>
              <a:ext cx="1017609" cy="465904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A45C3A-54CB-4C0C-0E19-4B23D052A834}"/>
                </a:ext>
              </a:extLst>
            </p:cNvPr>
            <p:cNvSpPr txBox="1"/>
            <p:nvPr/>
          </p:nvSpPr>
          <p:spPr>
            <a:xfrm>
              <a:off x="3300412" y="4231074"/>
              <a:ext cx="1016295" cy="2073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Downscaling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5EFE8E5-0481-5001-B64C-01F493373D76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739274" y="4912880"/>
            <a:ext cx="713069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0F1AE9F-F022-7E55-F2ED-3A0314085B68}"/>
              </a:ext>
            </a:extLst>
          </p:cNvPr>
          <p:cNvCxnSpPr>
            <a:cxnSpLocks/>
          </p:cNvCxnSpPr>
          <p:nvPr/>
        </p:nvCxnSpPr>
        <p:spPr>
          <a:xfrm>
            <a:off x="4332020" y="4930001"/>
            <a:ext cx="713069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CC5BAA-9AD8-92D0-5C14-E4C14FA0CEA0}"/>
                  </a:ext>
                </a:extLst>
              </p:cNvPr>
              <p:cNvSpPr txBox="1"/>
              <p:nvPr/>
            </p:nvSpPr>
            <p:spPr>
              <a:xfrm>
                <a:off x="4273026" y="4714592"/>
                <a:ext cx="35989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𝑆𝐵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CC5BAA-9AD8-92D0-5C14-E4C14FA0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26" y="4714592"/>
                <a:ext cx="359893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사다리꼴 44">
            <a:extLst>
              <a:ext uri="{FF2B5EF4-FFF2-40B4-BE49-F238E27FC236}">
                <a16:creationId xmlns:a16="http://schemas.microsoft.com/office/drawing/2014/main" id="{3CB62F35-A448-6AB1-05F3-EED7E282F445}"/>
              </a:ext>
            </a:extLst>
          </p:cNvPr>
          <p:cNvSpPr/>
          <p:nvPr/>
        </p:nvSpPr>
        <p:spPr>
          <a:xfrm rot="5400000">
            <a:off x="4987427" y="4548816"/>
            <a:ext cx="929399" cy="811802"/>
          </a:xfrm>
          <a:prstGeom prst="trapezoid">
            <a:avLst>
              <a:gd name="adj" fmla="val 29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14D12C-ED7D-3CCF-D7A1-08CFF7C57BD5}"/>
                  </a:ext>
                </a:extLst>
              </p:cNvPr>
              <p:cNvSpPr txBox="1"/>
              <p:nvPr/>
            </p:nvSpPr>
            <p:spPr>
              <a:xfrm>
                <a:off x="5825870" y="4725019"/>
                <a:ext cx="359893" cy="222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050" b="0" i="0" smtClean="0">
                          <a:latin typeface="Cambria Math" panose="02040503050406030204" pitchFamily="18" charset="0"/>
                        </a:rPr>
                        <m:t>bistream</m:t>
                      </m:r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14D12C-ED7D-3CCF-D7A1-08CFF7C57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870" y="4725019"/>
                <a:ext cx="359893" cy="222545"/>
              </a:xfrm>
              <a:prstGeom prst="rect">
                <a:avLst/>
              </a:prstGeom>
              <a:blipFill>
                <a:blip r:embed="rId4"/>
                <a:stretch>
                  <a:fillRect r="-79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55C91F3-F58E-383A-C070-89DB904B3D29}"/>
              </a:ext>
            </a:extLst>
          </p:cNvPr>
          <p:cNvCxnSpPr>
            <a:cxnSpLocks/>
            <a:endCxn id="49" idx="2"/>
          </p:cNvCxnSpPr>
          <p:nvPr/>
        </p:nvCxnSpPr>
        <p:spPr>
          <a:xfrm rot="10800000" flipV="1">
            <a:off x="5856893" y="4962537"/>
            <a:ext cx="1227880" cy="921578"/>
          </a:xfrm>
          <a:prstGeom prst="bentConnector3">
            <a:avLst>
              <a:gd name="adj1" fmla="val -70"/>
            </a:avLst>
          </a:prstGeom>
          <a:ln w="95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AB2866-9E15-9B68-3C3E-8C67CCA5F729}"/>
              </a:ext>
            </a:extLst>
          </p:cNvPr>
          <p:cNvCxnSpPr>
            <a:cxnSpLocks/>
            <a:stCxn id="45" idx="0"/>
          </p:cNvCxnSpPr>
          <p:nvPr/>
        </p:nvCxnSpPr>
        <p:spPr>
          <a:xfrm>
            <a:off x="5858028" y="4954717"/>
            <a:ext cx="1226744" cy="782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B7D7FE7E-2F31-CE7A-1F89-250D5379FF04}"/>
              </a:ext>
            </a:extLst>
          </p:cNvPr>
          <p:cNvSpPr/>
          <p:nvPr/>
        </p:nvSpPr>
        <p:spPr>
          <a:xfrm rot="16200000">
            <a:off x="4986292" y="5478214"/>
            <a:ext cx="929399" cy="811802"/>
          </a:xfrm>
          <a:prstGeom prst="trapezoid">
            <a:avLst>
              <a:gd name="adj" fmla="val 29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7DA282-3EB5-1FB9-16A8-11EE2335D929}"/>
              </a:ext>
            </a:extLst>
          </p:cNvPr>
          <p:cNvSpPr txBox="1"/>
          <p:nvPr/>
        </p:nvSpPr>
        <p:spPr>
          <a:xfrm>
            <a:off x="4981786" y="4741725"/>
            <a:ext cx="9317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NIC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AFCE01-7D63-CDEF-AA54-B3EE8EFCB495}"/>
              </a:ext>
            </a:extLst>
          </p:cNvPr>
          <p:cNvSpPr txBox="1"/>
          <p:nvPr/>
        </p:nvSpPr>
        <p:spPr>
          <a:xfrm>
            <a:off x="4983458" y="5684060"/>
            <a:ext cx="9317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NIC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rPr>
              <a:t>decoder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F727826-8E73-5ED9-33B2-41403F3473A8}"/>
              </a:ext>
            </a:extLst>
          </p:cNvPr>
          <p:cNvCxnSpPr>
            <a:cxnSpLocks/>
          </p:cNvCxnSpPr>
          <p:nvPr/>
        </p:nvCxnSpPr>
        <p:spPr>
          <a:xfrm>
            <a:off x="4332020" y="5884115"/>
            <a:ext cx="713069" cy="0"/>
          </a:xfrm>
          <a:prstGeom prst="straightConnector1">
            <a:avLst/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4D4564-7F38-C4AD-939D-209D3854CEB9}"/>
              </a:ext>
            </a:extLst>
          </p:cNvPr>
          <p:cNvGrpSpPr/>
          <p:nvPr/>
        </p:nvGrpSpPr>
        <p:grpSpPr>
          <a:xfrm>
            <a:off x="3425518" y="5592912"/>
            <a:ext cx="931707" cy="553357"/>
            <a:chOff x="4278246" y="5657597"/>
            <a:chExt cx="931707" cy="55335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67F8299-7CF8-D7FD-D34F-C03EB43ED7CA}"/>
                </a:ext>
              </a:extLst>
            </p:cNvPr>
            <p:cNvSpPr/>
            <p:nvPr/>
          </p:nvSpPr>
          <p:spPr>
            <a:xfrm>
              <a:off x="4307469" y="5657597"/>
              <a:ext cx="879677" cy="55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CFEA38-E954-0B24-D544-45DBEB42A9CE}"/>
                </a:ext>
              </a:extLst>
            </p:cNvPr>
            <p:cNvSpPr txBox="1"/>
            <p:nvPr/>
          </p:nvSpPr>
          <p:spPr>
            <a:xfrm>
              <a:off x="4278246" y="5808068"/>
              <a:ext cx="931707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Upscaling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C8AB7A-29E7-D48B-6FCD-219521FC2783}"/>
                  </a:ext>
                </a:extLst>
              </p:cNvPr>
              <p:cNvSpPr txBox="1"/>
              <p:nvPr/>
            </p:nvSpPr>
            <p:spPr>
              <a:xfrm>
                <a:off x="4733423" y="5664913"/>
                <a:ext cx="334452" cy="251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000" b="0" i="1">
                              <a:latin typeface="Cambria Math" panose="02040503050406030204" pitchFamily="18" charset="0"/>
                            </a:rPr>
                            <m:t>𝑆𝐵</m:t>
                          </m:r>
                        </m:e>
                      </m:acc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C8AB7A-29E7-D48B-6FCD-219521FC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423" y="5664913"/>
                <a:ext cx="334452" cy="251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A3B8BDE-D546-F5E4-F9CE-F43DE77B5288}"/>
              </a:ext>
            </a:extLst>
          </p:cNvPr>
          <p:cNvCxnSpPr>
            <a:cxnSpLocks/>
          </p:cNvCxnSpPr>
          <p:nvPr/>
        </p:nvCxnSpPr>
        <p:spPr>
          <a:xfrm>
            <a:off x="2747414" y="5876615"/>
            <a:ext cx="704929" cy="0"/>
          </a:xfrm>
          <a:prstGeom prst="straightConnector1">
            <a:avLst/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B8CA12F-638D-FB87-63C2-7ACF8193AE98}"/>
                  </a:ext>
                </a:extLst>
              </p:cNvPr>
              <p:cNvSpPr txBox="1"/>
              <p:nvPr/>
            </p:nvSpPr>
            <p:spPr>
              <a:xfrm>
                <a:off x="1970061" y="6107301"/>
                <a:ext cx="1133464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Reconstructed</a:t>
                </a:r>
              </a:p>
              <a:p>
                <a:pPr algn="ctr"/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block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B8CA12F-638D-FB87-63C2-7ACF8193A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61" y="6107301"/>
                <a:ext cx="1133464" cy="427618"/>
              </a:xfrm>
              <a:prstGeom prst="rect">
                <a:avLst/>
              </a:prstGeom>
              <a:blipFill>
                <a:blip r:embed="rId6"/>
                <a:stretch>
                  <a:fillRect r="-21505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그룹 58">
            <a:extLst>
              <a:ext uri="{FF2B5EF4-FFF2-40B4-BE49-F238E27FC236}">
                <a16:creationId xmlns:a16="http://schemas.microsoft.com/office/drawing/2014/main" id="{CD825382-4932-493F-126E-9EFF11BA11CB}"/>
              </a:ext>
            </a:extLst>
          </p:cNvPr>
          <p:cNvGrpSpPr/>
          <p:nvPr/>
        </p:nvGrpSpPr>
        <p:grpSpPr>
          <a:xfrm>
            <a:off x="2290234" y="5662580"/>
            <a:ext cx="457179" cy="437440"/>
            <a:chOff x="1708185" y="5943418"/>
            <a:chExt cx="490046" cy="489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A2BAD5-014D-347B-DCDD-AFB2026CAB4B}"/>
                </a:ext>
              </a:extLst>
            </p:cNvPr>
            <p:cNvSpPr/>
            <p:nvPr/>
          </p:nvSpPr>
          <p:spPr>
            <a:xfrm>
              <a:off x="1708185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C0F9339-7B82-E713-458A-0848746F63A7}"/>
                </a:ext>
              </a:extLst>
            </p:cNvPr>
            <p:cNvSpPr/>
            <p:nvPr/>
          </p:nvSpPr>
          <p:spPr>
            <a:xfrm>
              <a:off x="1953208" y="5943418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990015F-E5FC-C949-6402-11E28F529106}"/>
                </a:ext>
              </a:extLst>
            </p:cNvPr>
            <p:cNvSpPr/>
            <p:nvPr/>
          </p:nvSpPr>
          <p:spPr>
            <a:xfrm>
              <a:off x="1708185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945BE57-9F4D-02C0-8F8B-4F82BC30CC99}"/>
                </a:ext>
              </a:extLst>
            </p:cNvPr>
            <p:cNvSpPr/>
            <p:nvPr/>
          </p:nvSpPr>
          <p:spPr>
            <a:xfrm>
              <a:off x="1953208" y="6188024"/>
              <a:ext cx="245023" cy="244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6138A2B-4EEB-8716-60A3-6F4793580141}"/>
              </a:ext>
            </a:extLst>
          </p:cNvPr>
          <p:cNvGrpSpPr/>
          <p:nvPr/>
        </p:nvGrpSpPr>
        <p:grpSpPr>
          <a:xfrm>
            <a:off x="2415870" y="1780817"/>
            <a:ext cx="7085429" cy="1042045"/>
            <a:chOff x="2415870" y="1780817"/>
            <a:chExt cx="7085429" cy="1042045"/>
          </a:xfrm>
        </p:grpSpPr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0BCD8CF5-2177-CF3A-4309-9AE425936B72}"/>
                </a:ext>
              </a:extLst>
            </p:cNvPr>
            <p:cNvCxnSpPr>
              <a:cxnSpLocks/>
            </p:cNvCxnSpPr>
            <p:nvPr/>
          </p:nvCxnSpPr>
          <p:spPr>
            <a:xfrm>
              <a:off x="5192407" y="2221799"/>
              <a:ext cx="71306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4F1364-43C0-21B8-68FB-DDBFCFB2BBAE}"/>
                </a:ext>
              </a:extLst>
            </p:cNvPr>
            <p:cNvSpPr/>
            <p:nvPr/>
          </p:nvSpPr>
          <p:spPr>
            <a:xfrm>
              <a:off x="5896346" y="1945120"/>
              <a:ext cx="879677" cy="55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3C113DC-BF98-DE8F-B0C0-20D94B2470ED}"/>
                </a:ext>
              </a:extLst>
            </p:cNvPr>
            <p:cNvSpPr txBox="1"/>
            <p:nvPr/>
          </p:nvSpPr>
          <p:spPr>
            <a:xfrm>
              <a:off x="5896345" y="2018646"/>
              <a:ext cx="8785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Mode Decision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5AB8B502-3845-9D33-4B35-B988CCBCBB0F}"/>
                </a:ext>
              </a:extLst>
            </p:cNvPr>
            <p:cNvCxnSpPr>
              <a:cxnSpLocks/>
            </p:cNvCxnSpPr>
            <p:nvPr/>
          </p:nvCxnSpPr>
          <p:spPr>
            <a:xfrm>
              <a:off x="6774886" y="2221098"/>
              <a:ext cx="71306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사다리꼴 71">
              <a:extLst>
                <a:ext uri="{FF2B5EF4-FFF2-40B4-BE49-F238E27FC236}">
                  <a16:creationId xmlns:a16="http://schemas.microsoft.com/office/drawing/2014/main" id="{68482BEA-C17C-CF30-C1C5-688217273FF8}"/>
                </a:ext>
              </a:extLst>
            </p:cNvPr>
            <p:cNvSpPr/>
            <p:nvPr/>
          </p:nvSpPr>
          <p:spPr>
            <a:xfrm rot="5400000">
              <a:off x="7430179" y="1839616"/>
              <a:ext cx="929399" cy="811802"/>
            </a:xfrm>
            <a:prstGeom prst="trapezoid">
              <a:avLst>
                <a:gd name="adj" fmla="val 2962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1E4B0E-1B28-49B6-F3CD-BCCBC7E68411}"/>
                </a:ext>
              </a:extLst>
            </p:cNvPr>
            <p:cNvSpPr txBox="1"/>
            <p:nvPr/>
          </p:nvSpPr>
          <p:spPr>
            <a:xfrm>
              <a:off x="7425658" y="2031346"/>
              <a:ext cx="93170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NIC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encoder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535A87C-2240-4860-C8C5-6A32949D1085}"/>
                    </a:ext>
                  </a:extLst>
                </p:cNvPr>
                <p:cNvSpPr txBox="1"/>
                <p:nvPr/>
              </p:nvSpPr>
              <p:spPr>
                <a:xfrm>
                  <a:off x="9141406" y="2097911"/>
                  <a:ext cx="359893" cy="222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050" b="0" i="0" smtClean="0">
                            <a:latin typeface="Cambria Math" panose="02040503050406030204" pitchFamily="18" charset="0"/>
                          </a:rPr>
                          <m:t>bistream</m:t>
                        </m:r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535A87C-2240-4860-C8C5-6A32949D10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406" y="2097911"/>
                  <a:ext cx="359893" cy="222545"/>
                </a:xfrm>
                <a:prstGeom prst="rect">
                  <a:avLst/>
                </a:prstGeom>
                <a:blipFill>
                  <a:blip r:embed="rId4"/>
                  <a:stretch>
                    <a:fillRect r="-796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B5B45C-4E8F-5358-F5EF-B70002B1B58E}"/>
                    </a:ext>
                  </a:extLst>
                </p:cNvPr>
                <p:cNvSpPr txBox="1"/>
                <p:nvPr/>
              </p:nvSpPr>
              <p:spPr>
                <a:xfrm>
                  <a:off x="6724295" y="2005517"/>
                  <a:ext cx="359893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𝑺𝑩</m:t>
                        </m:r>
                      </m:oMath>
                    </m:oMathPara>
                  </a14:m>
                  <a:endParaRPr lang="ko-KR" altLang="en-US" sz="1000" b="1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B5B45C-4E8F-5358-F5EF-B70002B1B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4295" y="2005517"/>
                  <a:ext cx="359893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3104707-D87D-9B64-E4C3-C39D5FFC9906}"/>
                </a:ext>
              </a:extLst>
            </p:cNvPr>
            <p:cNvSpPr/>
            <p:nvPr/>
          </p:nvSpPr>
          <p:spPr>
            <a:xfrm>
              <a:off x="2486229" y="1825977"/>
              <a:ext cx="1108848" cy="735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0C012A2-D28B-7D39-E49F-40A08B2F8CFA}"/>
                </a:ext>
              </a:extLst>
            </p:cNvPr>
            <p:cNvCxnSpPr>
              <a:cxnSpLocks/>
            </p:cNvCxnSpPr>
            <p:nvPr/>
          </p:nvCxnSpPr>
          <p:spPr>
            <a:xfrm>
              <a:off x="2656257" y="1825977"/>
              <a:ext cx="0" cy="429547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9B1C80D-7200-F3EA-536D-E3C6FDFA162C}"/>
                </a:ext>
              </a:extLst>
            </p:cNvPr>
            <p:cNvCxnSpPr>
              <a:cxnSpLocks/>
            </p:cNvCxnSpPr>
            <p:nvPr/>
          </p:nvCxnSpPr>
          <p:spPr>
            <a:xfrm>
              <a:off x="2829911" y="1825977"/>
              <a:ext cx="0" cy="429547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F63B2846-0F7C-3A0F-D774-BAB3867DA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229" y="1992329"/>
              <a:ext cx="490203" cy="0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411561E-0529-F6BD-7795-A6DEFD080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229" y="2149704"/>
              <a:ext cx="490203" cy="0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91F1B8E-F1DA-A3AF-DAE5-27818C37FFD0}"/>
                </a:ext>
              </a:extLst>
            </p:cNvPr>
            <p:cNvSpPr txBox="1"/>
            <p:nvPr/>
          </p:nvSpPr>
          <p:spPr>
            <a:xfrm>
              <a:off x="2415870" y="2568946"/>
              <a:ext cx="12137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Image Data</a:t>
              </a:r>
              <a:endPara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A3673FF2-031A-14A3-BECE-BF2875D33A64}"/>
                </a:ext>
              </a:extLst>
            </p:cNvPr>
            <p:cNvCxnSpPr>
              <a:cxnSpLocks/>
            </p:cNvCxnSpPr>
            <p:nvPr/>
          </p:nvCxnSpPr>
          <p:spPr>
            <a:xfrm>
              <a:off x="3595644" y="2209184"/>
              <a:ext cx="71306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2055F4F-B0A7-A27B-755A-D3FA3F2A7548}"/>
                    </a:ext>
                  </a:extLst>
                </p:cNvPr>
                <p:cNvSpPr txBox="1"/>
                <p:nvPr/>
              </p:nvSpPr>
              <p:spPr>
                <a:xfrm>
                  <a:off x="5135822" y="2004036"/>
                  <a:ext cx="25780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2055F4F-B0A7-A27B-755A-D3FA3F2A7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822" y="2004036"/>
                  <a:ext cx="257806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68B37DA-348C-711C-B29B-F5DA8079414F}"/>
                </a:ext>
              </a:extLst>
            </p:cNvPr>
            <p:cNvSpPr/>
            <p:nvPr/>
          </p:nvSpPr>
          <p:spPr>
            <a:xfrm>
              <a:off x="4309934" y="1948698"/>
              <a:ext cx="879677" cy="5533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7BE5EFC-54FC-8F40-D080-76A02D98F3D2}"/>
                </a:ext>
              </a:extLst>
            </p:cNvPr>
            <p:cNvSpPr txBox="1"/>
            <p:nvPr/>
          </p:nvSpPr>
          <p:spPr>
            <a:xfrm>
              <a:off x="4309933" y="2022224"/>
              <a:ext cx="87854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Unit blocks</a:t>
              </a: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KoPubWorld바탕체_Pro Light" panose="00000300000000000000" pitchFamily="50" charset="-127"/>
                  <a:cs typeface="Times New Roman" panose="02020603050405020304" pitchFamily="18" charset="0"/>
                </a:rPr>
                <a:t>division</a:t>
              </a:r>
              <a:endPara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KoPubWorld바탕체_Pro Light" panose="00000300000000000000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5B4496CC-B18A-316A-6728-DBC2B6DA2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780" y="2235284"/>
              <a:ext cx="880542" cy="1497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690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88817-6AEB-41DE-8610-D1FB17C0B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7CA629-8641-4C7F-B214-E6FE4ACE3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Proposed Method</a:t>
            </a:r>
          </a:p>
          <a:p>
            <a:r>
              <a:rPr lang="en-US" altLang="ko-KR" dirty="0"/>
              <a:t>Experiment</a:t>
            </a:r>
          </a:p>
          <a:p>
            <a:r>
              <a:rPr lang="en-US" altLang="ko-KR" dirty="0"/>
              <a:t>Result</a:t>
            </a:r>
          </a:p>
          <a:p>
            <a:r>
              <a:rPr lang="en-US" altLang="ko-KR" dirty="0"/>
              <a:t>Conclusion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927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6E6FB3-1CF7-AA12-E103-74E6C5981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E5CF518-2DE0-DF5F-093E-108B3DA29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0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F3DB9-B47F-4593-AEB3-C5032005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6736A9-4347-48BD-8D71-2FD9F34B53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importance of Image compression </a:t>
            </a:r>
          </a:p>
          <a:p>
            <a:pPr lvl="1"/>
            <a:r>
              <a:rPr lang="en-US" altLang="ko-KR" sz="1600" dirty="0"/>
              <a:t>According to the Cisco visual networking index, over 70% of internet traffic today is the streaming of digital media, and this percentage keeps rising over years.</a:t>
            </a:r>
          </a:p>
          <a:p>
            <a:pPr lvl="1"/>
            <a:r>
              <a:rPr lang="en-US" altLang="ko-KR" sz="1600" dirty="0"/>
              <a:t>Compression techniques make sharing the content quick and efficient.</a:t>
            </a:r>
          </a:p>
          <a:p>
            <a:pPr lvl="1"/>
            <a:r>
              <a:rPr lang="en-US" altLang="ko-KR" sz="1600" dirty="0"/>
              <a:t>Without data compression, the time and bandwidth costs for getting the information would be exorbitant.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Neural Image Compression</a:t>
            </a:r>
          </a:p>
          <a:p>
            <a:pPr lvl="1"/>
            <a:r>
              <a:rPr lang="en-US" altLang="ko-KR" sz="1600" dirty="0"/>
              <a:t>It has been challenging for classic compression algorithms, such as JEPG and PNG, to adapt to the growing demand.</a:t>
            </a:r>
          </a:p>
          <a:p>
            <a:pPr lvl="1"/>
            <a:r>
              <a:rPr lang="en-US" altLang="ko-KR" sz="1600" dirty="0"/>
              <a:t>Recently, there is an increasing interest of using machine learning (ML) based</a:t>
            </a:r>
            <a:r>
              <a:rPr lang="ko-KR" altLang="en-US" sz="1600" dirty="0"/>
              <a:t> </a:t>
            </a:r>
            <a:r>
              <a:rPr lang="en-US" altLang="ko-KR" sz="1600" dirty="0"/>
              <a:t>approaches to improve the compression of images and videos.</a:t>
            </a:r>
          </a:p>
          <a:p>
            <a:pPr lvl="1"/>
            <a:r>
              <a:rPr lang="en-US" altLang="ko-KR" sz="1600" dirty="0"/>
              <a:t>Neural image compression networks have reached or exceeded classic compression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90976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452A9A-7208-FEC6-C8C9-899150D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44C923B-C233-14E9-AE75-31808AF10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Neural Image Compression for On-Device</a:t>
            </a:r>
          </a:p>
          <a:p>
            <a:pPr lvl="1"/>
            <a:r>
              <a:rPr lang="en-US" altLang="ko-KR" sz="1800" dirty="0"/>
              <a:t>While Neural image compression networks are state of the art in rate-distortion performance, using these models on a devices remains a challenge because of the limited resources of the device.</a:t>
            </a:r>
          </a:p>
          <a:p>
            <a:pPr lvl="1"/>
            <a:r>
              <a:rPr lang="en-US" altLang="ko-KR" dirty="0"/>
              <a:t>So it is essential to devise the techniques to use these networks on the device.</a:t>
            </a:r>
            <a:endParaRPr lang="en-US" altLang="ko-KR" sz="1800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56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6E6FB3-1CF7-AA12-E103-74E6C5981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E5CF518-2DE0-DF5F-093E-108B3DA29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4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452A9A-7208-FEC6-C8C9-899150D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44C923B-C233-14E9-AE75-31808AF10E1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In encoder, generate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dirty="0"/>
                  <a:t> unit blocks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ko-KR" dirty="0"/>
                  <a:t> from the source image data.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4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355600" lvl="1" indent="0">
                  <a:buNone/>
                </a:pPr>
                <a:endParaRPr lang="en-US" altLang="ko-KR" dirty="0"/>
              </a:p>
              <a:p>
                <a:pPr lvl="3"/>
                <a:endParaRPr lang="ko-KR" altLang="en-US" dirty="0"/>
              </a:p>
            </p:txBody>
          </p:sp>
        </mc:Choice>
        <mc:Fallback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44C923B-C233-14E9-AE75-31808AF10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78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 descr="잔디, 식물, 꽃이(가) 표시된 사진&#10;&#10;자동 생성된 설명">
            <a:extLst>
              <a:ext uri="{FF2B5EF4-FFF2-40B4-BE49-F238E27FC236}">
                <a16:creationId xmlns:a16="http://schemas.microsoft.com/office/drawing/2014/main" id="{9D410E72-ED0C-3427-F28C-5A672C4E0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70" y="2314770"/>
            <a:ext cx="1543292" cy="102966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8C149CF-C5B0-1A00-B761-4A2FFEC43A85}"/>
              </a:ext>
            </a:extLst>
          </p:cNvPr>
          <p:cNvCxnSpPr>
            <a:cxnSpLocks/>
          </p:cNvCxnSpPr>
          <p:nvPr/>
        </p:nvCxnSpPr>
        <p:spPr>
          <a:xfrm>
            <a:off x="4751762" y="2829602"/>
            <a:ext cx="257818" cy="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호 23">
            <a:extLst>
              <a:ext uri="{FF2B5EF4-FFF2-40B4-BE49-F238E27FC236}">
                <a16:creationId xmlns:a16="http://schemas.microsoft.com/office/drawing/2014/main" id="{E787B1F0-D5F3-AB90-2349-966BC3565521}"/>
              </a:ext>
            </a:extLst>
          </p:cNvPr>
          <p:cNvSpPr/>
          <p:nvPr/>
        </p:nvSpPr>
        <p:spPr>
          <a:xfrm rot="16200000">
            <a:off x="7006350" y="2459223"/>
            <a:ext cx="604460" cy="776407"/>
          </a:xfrm>
          <a:prstGeom prst="arc">
            <a:avLst>
              <a:gd name="adj1" fmla="val 18726768"/>
              <a:gd name="adj2" fmla="val 2962589"/>
            </a:avLst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D9CA13A-9AEF-4BAE-AA26-F1B323EE59E0}"/>
              </a:ext>
            </a:extLst>
          </p:cNvPr>
          <p:cNvGrpSpPr/>
          <p:nvPr/>
        </p:nvGrpSpPr>
        <p:grpSpPr>
          <a:xfrm>
            <a:off x="7056059" y="2314770"/>
            <a:ext cx="989391" cy="992546"/>
            <a:chOff x="5740400" y="2357400"/>
            <a:chExt cx="989391" cy="99254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0737BF-6413-49B7-1BB2-5C28611F4448}"/>
                </a:ext>
              </a:extLst>
            </p:cNvPr>
            <p:cNvSpPr txBox="1"/>
            <p:nvPr/>
          </p:nvSpPr>
          <p:spPr>
            <a:xfrm>
              <a:off x="5796024" y="2357400"/>
              <a:ext cx="4296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2N 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FAF616FD-650B-1D25-ED0F-B2F6D77BA28B}"/>
                </a:ext>
              </a:extLst>
            </p:cNvPr>
            <p:cNvSpPr/>
            <p:nvPr/>
          </p:nvSpPr>
          <p:spPr>
            <a:xfrm>
              <a:off x="5773489" y="2573539"/>
              <a:ext cx="604460" cy="776407"/>
            </a:xfrm>
            <a:prstGeom prst="arc">
              <a:avLst>
                <a:gd name="adj1" fmla="val 18726768"/>
                <a:gd name="adj2" fmla="val 2962589"/>
              </a:avLst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 descr="잔디, 식물, 꽃이(가) 표시된 사진&#10;&#10;자동 생성된 설명">
              <a:extLst>
                <a:ext uri="{FF2B5EF4-FFF2-40B4-BE49-F238E27FC236}">
                  <a16:creationId xmlns:a16="http://schemas.microsoft.com/office/drawing/2014/main" id="{4E9EA4E0-2408-F147-C879-38A11AF67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86" b="79269"/>
            <a:stretch/>
          </p:blipFill>
          <p:spPr>
            <a:xfrm>
              <a:off x="5740400" y="2705253"/>
              <a:ext cx="528864" cy="52197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0A3D93-8A0A-19A2-AE7C-42A615AD2555}"/>
                </a:ext>
              </a:extLst>
            </p:cNvPr>
            <p:cNvSpPr txBox="1"/>
            <p:nvPr/>
          </p:nvSpPr>
          <p:spPr>
            <a:xfrm>
              <a:off x="6300150" y="2825931"/>
              <a:ext cx="4296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2N 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0265ADF3-39B4-36AF-4029-180E256313C1}"/>
              </a:ext>
            </a:extLst>
          </p:cNvPr>
          <p:cNvCxnSpPr>
            <a:cxnSpLocks/>
          </p:cNvCxnSpPr>
          <p:nvPr/>
        </p:nvCxnSpPr>
        <p:spPr>
          <a:xfrm>
            <a:off x="6482865" y="2426327"/>
            <a:ext cx="497598" cy="483039"/>
          </a:xfrm>
          <a:prstGeom prst="curvedConnector3">
            <a:avLst/>
          </a:prstGeom>
          <a:ln w="6350">
            <a:solidFill>
              <a:srgbClr val="33333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90A1F98-A58C-6CCB-D68E-0DB0E89CC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99125"/>
              </p:ext>
            </p:extLst>
          </p:nvPr>
        </p:nvGraphicFramePr>
        <p:xfrm>
          <a:off x="7056059" y="2662622"/>
          <a:ext cx="528864" cy="52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432">
                  <a:extLst>
                    <a:ext uri="{9D8B030D-6E8A-4147-A177-3AD203B41FA5}">
                      <a16:colId xmlns:a16="http://schemas.microsoft.com/office/drawing/2014/main" val="521239823"/>
                    </a:ext>
                  </a:extLst>
                </a:gridCol>
                <a:gridCol w="264432">
                  <a:extLst>
                    <a:ext uri="{9D8B030D-6E8A-4147-A177-3AD203B41FA5}">
                      <a16:colId xmlns:a16="http://schemas.microsoft.com/office/drawing/2014/main" val="1097575573"/>
                    </a:ext>
                  </a:extLst>
                </a:gridCol>
              </a:tblGrid>
              <a:tr h="260985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324444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43442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C545E7B-6758-27EE-FC1F-040B14FF1B7F}"/>
              </a:ext>
            </a:extLst>
          </p:cNvPr>
          <p:cNvSpPr txBox="1"/>
          <p:nvPr/>
        </p:nvSpPr>
        <p:spPr>
          <a:xfrm>
            <a:off x="3396471" y="3338257"/>
            <a:ext cx="1213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Image Data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71928C-4517-DDC2-3E37-6D5608519C7C}"/>
              </a:ext>
            </a:extLst>
          </p:cNvPr>
          <p:cNvSpPr txBox="1"/>
          <p:nvPr/>
        </p:nvSpPr>
        <p:spPr>
          <a:xfrm>
            <a:off x="6917176" y="3202188"/>
            <a:ext cx="8066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Block</a:t>
            </a:r>
            <a:endParaRPr lang="ko-KR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6A3F32-0A9D-B83A-78F0-A7992CFB739D}"/>
                  </a:ext>
                </a:extLst>
              </p:cNvPr>
              <p:cNvSpPr txBox="1"/>
              <p:nvPr/>
            </p:nvSpPr>
            <p:spPr>
              <a:xfrm>
                <a:off x="3659297" y="3729745"/>
                <a:ext cx="33628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cs typeface="Times New Roman" panose="02020603050405020304" pitchFamily="18" charset="0"/>
                  </a:rPr>
                  <a:t>Fig 1. </a:t>
                </a:r>
                <a:r>
                  <a:rPr lang="en-US" altLang="ko-KR" sz="1200" dirty="0">
                    <a:cs typeface="Times New Roman" panose="02020603050405020304" pitchFamily="18" charset="0"/>
                  </a:rPr>
                  <a:t>Generating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sz="1200" dirty="0"/>
                  <a:t> unit blocks method</a:t>
                </a:r>
                <a:endParaRPr lang="ko-KR" altLang="en-US" sz="12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6A3F32-0A9D-B83A-78F0-A7992CFB7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297" y="3729745"/>
                <a:ext cx="3362844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1635896-DD21-129D-FA77-D8E166AC3552}"/>
              </a:ext>
            </a:extLst>
          </p:cNvPr>
          <p:cNvCxnSpPr>
            <a:cxnSpLocks/>
          </p:cNvCxnSpPr>
          <p:nvPr/>
        </p:nvCxnSpPr>
        <p:spPr>
          <a:xfrm flipH="1">
            <a:off x="4880671" y="2518390"/>
            <a:ext cx="173173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99A72BD-0E74-FB91-E706-53A3879E41F5}"/>
              </a:ext>
            </a:extLst>
          </p:cNvPr>
          <p:cNvGrpSpPr/>
          <p:nvPr/>
        </p:nvGrpSpPr>
        <p:grpSpPr>
          <a:xfrm>
            <a:off x="4969804" y="2204657"/>
            <a:ext cx="1761860" cy="1186243"/>
            <a:chOff x="4969804" y="1700804"/>
            <a:chExt cx="1761860" cy="1186243"/>
          </a:xfrm>
        </p:grpSpPr>
        <p:pic>
          <p:nvPicPr>
            <p:cNvPr id="20" name="그림 19" descr="잔디, 식물, 꽃이(가) 표시된 사진&#10;&#10;자동 생성된 설명">
              <a:extLst>
                <a:ext uri="{FF2B5EF4-FFF2-40B4-BE49-F238E27FC236}">
                  <a16:creationId xmlns:a16="http://schemas.microsoft.com/office/drawing/2014/main" id="{9418DD1B-20A9-C4FF-A952-64ECAB4AD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580" y="1810917"/>
              <a:ext cx="1543292" cy="102966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355A77E-9D8B-10FB-3728-7A3BE857B72C}"/>
                    </a:ext>
                  </a:extLst>
                </p:cNvPr>
                <p:cNvSpPr txBox="1"/>
                <p:nvPr/>
              </p:nvSpPr>
              <p:spPr>
                <a:xfrm>
                  <a:off x="4969804" y="1774887"/>
                  <a:ext cx="27431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355A77E-9D8B-10FB-3728-7A3BE857B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9804" y="1774887"/>
                  <a:ext cx="274315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36C7054-9AA4-EEBF-CB33-8273600913C2}"/>
                    </a:ext>
                  </a:extLst>
                </p:cNvPr>
                <p:cNvSpPr txBox="1"/>
                <p:nvPr/>
              </p:nvSpPr>
              <p:spPr>
                <a:xfrm>
                  <a:off x="5180341" y="1778906"/>
                  <a:ext cx="27431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36C7054-9AA4-EEBF-CB33-827360091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41" y="1778906"/>
                  <a:ext cx="274315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3B7AC1C-478B-580B-822C-6A17DC179F9A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32" y="1719263"/>
              <a:ext cx="0" cy="53578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DD2FBA0-5A39-71C9-73CB-937D77A72F96}"/>
                </a:ext>
              </a:extLst>
            </p:cNvPr>
            <p:cNvCxnSpPr>
              <a:cxnSpLocks/>
            </p:cNvCxnSpPr>
            <p:nvPr/>
          </p:nvCxnSpPr>
          <p:spPr>
            <a:xfrm>
              <a:off x="5449894" y="1700804"/>
              <a:ext cx="0" cy="55424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335B924-FDF2-92F7-DEEF-13C6258883D7}"/>
                </a:ext>
              </a:extLst>
            </p:cNvPr>
            <p:cNvCxnSpPr>
              <a:cxnSpLocks/>
            </p:cNvCxnSpPr>
            <p:nvPr/>
          </p:nvCxnSpPr>
          <p:spPr>
            <a:xfrm>
              <a:off x="6329970" y="1747615"/>
              <a:ext cx="0" cy="1139432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D678184-6623-9D05-7D48-42E2012F5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538" y="2628899"/>
              <a:ext cx="526126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7F9B28C-6FFE-3EC5-D361-71615B1C2BA9}"/>
                    </a:ext>
                  </a:extLst>
                </p:cNvPr>
                <p:cNvSpPr txBox="1"/>
                <p:nvPr/>
              </p:nvSpPr>
              <p:spPr>
                <a:xfrm>
                  <a:off x="6268240" y="1777720"/>
                  <a:ext cx="27431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7F9B28C-6FFE-3EC5-D361-71615B1C2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240" y="1777720"/>
                  <a:ext cx="274315" cy="246221"/>
                </a:xfrm>
                <a:prstGeom prst="rect">
                  <a:avLst/>
                </a:prstGeom>
                <a:blipFill>
                  <a:blip r:embed="rId8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B613C83-C930-B699-3E3F-CB63A941631C}"/>
                    </a:ext>
                  </a:extLst>
                </p:cNvPr>
                <p:cNvSpPr txBox="1"/>
                <p:nvPr/>
              </p:nvSpPr>
              <p:spPr>
                <a:xfrm>
                  <a:off x="6287696" y="2599157"/>
                  <a:ext cx="27431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B613C83-C930-B699-3E3F-CB63A9416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7696" y="2599157"/>
                  <a:ext cx="274315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B012032-8F49-39F5-0C7D-2BB8052AAE66}"/>
                    </a:ext>
                  </a:extLst>
                </p:cNvPr>
                <p:cNvSpPr txBox="1"/>
                <p:nvPr/>
              </p:nvSpPr>
              <p:spPr>
                <a:xfrm rot="5400000">
                  <a:off x="5001498" y="1993132"/>
                  <a:ext cx="25145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B012032-8F49-39F5-0C7D-2BB8052AAE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001498" y="1993132"/>
                  <a:ext cx="251456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595F01E-4AC9-1A7B-8617-EE021618BBE3}"/>
                    </a:ext>
                  </a:extLst>
                </p:cNvPr>
                <p:cNvSpPr txBox="1"/>
                <p:nvPr/>
              </p:nvSpPr>
              <p:spPr>
                <a:xfrm rot="5400000">
                  <a:off x="5230107" y="1988953"/>
                  <a:ext cx="25145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595F01E-4AC9-1A7B-8617-EE021618B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30107" y="1988953"/>
                  <a:ext cx="251456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8FC8F35-053D-C4CD-9A43-0966DD842354}"/>
                    </a:ext>
                  </a:extLst>
                </p:cNvPr>
                <p:cNvSpPr txBox="1"/>
                <p:nvPr/>
              </p:nvSpPr>
              <p:spPr>
                <a:xfrm>
                  <a:off x="5714684" y="1786265"/>
                  <a:ext cx="25145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8FC8F35-053D-C4CD-9A43-0966DD842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684" y="1786265"/>
                  <a:ext cx="251456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8A6F05A-8793-ADC1-F126-7EE575F5CC0C}"/>
                    </a:ext>
                  </a:extLst>
                </p:cNvPr>
                <p:cNvSpPr txBox="1"/>
                <p:nvPr/>
              </p:nvSpPr>
              <p:spPr>
                <a:xfrm rot="5400000">
                  <a:off x="6322312" y="2151571"/>
                  <a:ext cx="25145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8A6F05A-8793-ADC1-F126-7EE575F5C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322312" y="2151571"/>
                  <a:ext cx="251456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DEEDFE-E44B-9323-BB46-C4AB6310F711}"/>
                    </a:ext>
                  </a:extLst>
                </p:cNvPr>
                <p:cNvSpPr txBox="1"/>
                <p:nvPr/>
              </p:nvSpPr>
              <p:spPr>
                <a:xfrm rot="2954540">
                  <a:off x="5643789" y="2216615"/>
                  <a:ext cx="25145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DEEDFE-E44B-9323-BB46-C4AB6310F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954540">
                  <a:off x="5643789" y="2216615"/>
                  <a:ext cx="251456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C991E52-E55D-CB05-9F11-31A40E3331AB}"/>
              </a:ext>
            </a:extLst>
          </p:cNvPr>
          <p:cNvCxnSpPr>
            <a:cxnSpLocks/>
          </p:cNvCxnSpPr>
          <p:nvPr/>
        </p:nvCxnSpPr>
        <p:spPr>
          <a:xfrm flipH="1">
            <a:off x="4923768" y="2512947"/>
            <a:ext cx="168863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4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452A9A-7208-FEC6-C8C9-899150D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44C923B-C233-14E9-AE75-31808AF10E1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Each unit block chooses the mode, which has the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two modes </a:t>
                </a:r>
                <a:r>
                  <a:rPr lang="en-US" altLang="ko-KR" dirty="0"/>
                  <a:t>of operation.</a:t>
                </a:r>
              </a:p>
              <a:p>
                <a:pPr lvl="1"/>
                <a:r>
                  <a:rPr lang="en-US" altLang="ko-KR" dirty="0"/>
                  <a:t>Mode 1 – No resizing mode</a:t>
                </a:r>
              </a:p>
              <a:p>
                <a:pPr lvl="2"/>
                <a:r>
                  <a:rPr lang="en-US" altLang="ko-KR" dirty="0"/>
                  <a:t>Let the current unit block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Generate the four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dirty="0"/>
                  <a:t> subblocks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𝑺𝑩</m:t>
                    </m:r>
                  </m:oMath>
                </a14:m>
                <a:r>
                  <a:rPr lang="en-US" altLang="ko-KR" dirty="0"/>
                  <a:t> from a unit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𝑺𝑩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𝑆𝐵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𝑆𝐵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𝑆𝐵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𝑆𝐵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400" dirty="0"/>
              </a:p>
              <a:p>
                <a:pPr lvl="2"/>
                <a:r>
                  <a:rPr lang="en-US" altLang="ko-KR" dirty="0"/>
                  <a:t>Each of subblocks is input, makes its way through neural image compression model (NIC) encoder, and yields output in compressed form, which is called the bitstream.</a:t>
                </a:r>
              </a:p>
              <a:p>
                <a:pPr lvl="2"/>
                <a:r>
                  <a:rPr lang="en-US" altLang="ko-KR" dirty="0"/>
                  <a:t>The bitstream is decoded to reconstruct subblocks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𝑺𝑩</m:t>
                        </m:r>
                      </m:e>
                    </m:acc>
                  </m:oMath>
                </a14:m>
                <a:r>
                  <a:rPr lang="en-US" altLang="ko-KR" dirty="0"/>
                  <a:t>.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𝑺𝑩</m:t>
                        </m:r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̂"/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𝑆𝐵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𝑆𝐵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𝑆𝐵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𝑆𝐵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acc>
                    <m:r>
                      <a:rPr lang="en-US" altLang="ko-KR" sz="1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400" dirty="0"/>
              </a:p>
              <a:p>
                <a:pPr lvl="2"/>
                <a:r>
                  <a:rPr lang="en-US" altLang="ko-KR" dirty="0"/>
                  <a:t>Reconstructed subblocks reconstruct a unit block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.</a:t>
                </a:r>
              </a:p>
              <a:p>
                <a:pPr lvl="3"/>
                <a:endParaRPr lang="en-US" altLang="ko-KR" dirty="0"/>
              </a:p>
              <a:p>
                <a:pPr lvl="3"/>
                <a:endParaRPr lang="ko-KR" altLang="en-US" dirty="0"/>
              </a:p>
            </p:txBody>
          </p:sp>
        </mc:Choice>
        <mc:Fallback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44C923B-C233-14E9-AE75-31808AF10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478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4" name="그림 133">
            <a:extLst>
              <a:ext uri="{FF2B5EF4-FFF2-40B4-BE49-F238E27FC236}">
                <a16:creationId xmlns:a16="http://schemas.microsoft.com/office/drawing/2014/main" id="{279138E5-5C10-B286-B7A0-B778E4F04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530" y="4396203"/>
            <a:ext cx="4204939" cy="1707945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C144EB68-475C-ACD1-CEFF-BEDADDB95CA6}"/>
              </a:ext>
            </a:extLst>
          </p:cNvPr>
          <p:cNvSpPr txBox="1"/>
          <p:nvPr/>
        </p:nvSpPr>
        <p:spPr>
          <a:xfrm>
            <a:off x="4524623" y="6145982"/>
            <a:ext cx="3312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cs typeface="Times New Roman" panose="02020603050405020304" pitchFamily="18" charset="0"/>
              </a:rPr>
              <a:t>Fig 2. </a:t>
            </a:r>
            <a:r>
              <a:rPr lang="en-US" altLang="ko-KR" sz="1200" dirty="0">
                <a:cs typeface="Times New Roman" panose="02020603050405020304" pitchFamily="18" charset="0"/>
              </a:rPr>
              <a:t>Mode 1 processing steps block diagram</a:t>
            </a:r>
            <a:endParaRPr lang="ko-KR" altLang="en-US" sz="1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96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1452A9A-7208-FEC6-C8C9-899150D0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44C923B-C233-14E9-AE75-31808AF10E1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/>
                  <a:t>Mode 2 – Resizing Mode</a:t>
                </a:r>
              </a:p>
              <a:p>
                <a:pPr lvl="2"/>
                <a:r>
                  <a:rPr lang="en-US" altLang="ko-KR" dirty="0"/>
                  <a:t>Let the current unit block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Downscale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 and get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dirty="0"/>
                  <a:t> subblock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𝑆𝐵</m:t>
                    </m:r>
                  </m:oMath>
                </a14:m>
                <a:r>
                  <a:rPr lang="en-US" altLang="ko-KR" dirty="0"/>
                  <a:t>.</a:t>
                </a:r>
                <a:endParaRPr lang="en-US" altLang="ko-KR" sz="1300" dirty="0"/>
              </a:p>
              <a:p>
                <a:pPr lvl="2"/>
                <a:r>
                  <a:rPr lang="en-US" altLang="ko-KR" dirty="0"/>
                  <a:t>A subblock is input, makes its way through NIC encoder, and yields output in compressed form, which is called the bitstream.</a:t>
                </a:r>
              </a:p>
              <a:p>
                <a:pPr lvl="2"/>
                <a:r>
                  <a:rPr lang="en-US" altLang="ko-KR" dirty="0"/>
                  <a:t>The bitstream is decoded to reconstruct subblock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𝑆𝐵</m:t>
                        </m:r>
                      </m:e>
                    </m:acc>
                  </m:oMath>
                </a14:m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Reconstructed subblock reconstruct a unit block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 by upscaling.</a:t>
                </a:r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344C923B-C233-14E9-AE75-31808AF10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그림 36">
            <a:extLst>
              <a:ext uri="{FF2B5EF4-FFF2-40B4-BE49-F238E27FC236}">
                <a16:creationId xmlns:a16="http://schemas.microsoft.com/office/drawing/2014/main" id="{AE6A56AE-BB89-B9AF-7455-0703907C8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530" y="3732692"/>
            <a:ext cx="4204939" cy="17079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8E6C8E5-F051-3A17-94AD-5CDDF5EE84E1}"/>
              </a:ext>
            </a:extLst>
          </p:cNvPr>
          <p:cNvSpPr txBox="1"/>
          <p:nvPr/>
        </p:nvSpPr>
        <p:spPr>
          <a:xfrm>
            <a:off x="4524623" y="5693221"/>
            <a:ext cx="3300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cs typeface="Times New Roman" panose="02020603050405020304" pitchFamily="18" charset="0"/>
              </a:rPr>
              <a:t>Fig 3. </a:t>
            </a:r>
            <a:r>
              <a:rPr lang="en-US" altLang="ko-KR" sz="1200" dirty="0">
                <a:cs typeface="Times New Roman" panose="02020603050405020304" pitchFamily="18" charset="0"/>
              </a:rPr>
              <a:t>Mode 2 processing steps block diagram</a:t>
            </a:r>
            <a:endParaRPr lang="ko-KR" altLang="en-US" sz="1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27859"/>
      </p:ext>
    </p:extLst>
  </p:cSld>
  <p:clrMapOvr>
    <a:masterClrMapping/>
  </p:clrMapOvr>
</p:sld>
</file>

<file path=ppt/theme/theme1.xml><?xml version="1.0" encoding="utf-8"?>
<a:theme xmlns:a="http://schemas.openxmlformats.org/drawingml/2006/main" name="1. 표지 마스터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김휘용_Font">
      <a:majorFont>
        <a:latin typeface="Trebuchet MS"/>
        <a:ea typeface="나눔고딕"/>
        <a:cs typeface=""/>
      </a:majorFont>
      <a:minorFont>
        <a:latin typeface="Trebuchet MS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. 본문 마스터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김휘용_Font">
      <a:majorFont>
        <a:latin typeface="Trebuchet MS"/>
        <a:ea typeface="나눔고딕"/>
        <a:cs typeface=""/>
      </a:majorFont>
      <a:minorFont>
        <a:latin typeface="Trebuchet MS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51753</TotalTime>
  <Words>778</Words>
  <Application>Microsoft Office PowerPoint</Application>
  <PresentationFormat>와이드스크린</PresentationFormat>
  <Paragraphs>159</Paragraphs>
  <Slides>13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Trebuchet MS</vt:lpstr>
      <vt:lpstr>Times New Roman</vt:lpstr>
      <vt:lpstr>Cambria Math</vt:lpstr>
      <vt:lpstr>Wingdings</vt:lpstr>
      <vt:lpstr>Arial</vt:lpstr>
      <vt:lpstr>Batang</vt:lpstr>
      <vt:lpstr>Candara</vt:lpstr>
      <vt:lpstr>KoPubWorld바탕체_Pro Light</vt:lpstr>
      <vt:lpstr>Noto Sans KR Medium</vt:lpstr>
      <vt:lpstr>맑은 고딕</vt:lpstr>
      <vt:lpstr>굴림</vt:lpstr>
      <vt:lpstr>1. 표지 마스터</vt:lpstr>
      <vt:lpstr>0. 본문 마스터</vt:lpstr>
      <vt:lpstr>한국방송미디어공학회 2022년 하계학술대회 학부생 논문 [VS2-06] 적응적 크기 조정을 이용한 블록 기반 신경망 이미지 부호화 Neural Image Compression using Block based Adaptive Resizing</vt:lpstr>
      <vt:lpstr>Contents</vt:lpstr>
      <vt:lpstr>Introduction</vt:lpstr>
      <vt:lpstr>Introduction</vt:lpstr>
      <vt:lpstr>Introduction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H.Y.Kim</dc:creator>
  <cp:lastModifiedBy>박 민정</cp:lastModifiedBy>
  <cp:revision>1541</cp:revision>
  <cp:lastPrinted>2021-10-12T06:56:52Z</cp:lastPrinted>
  <dcterms:created xsi:type="dcterms:W3CDTF">2019-09-02T10:03:04Z</dcterms:created>
  <dcterms:modified xsi:type="dcterms:W3CDTF">2022-06-15T13:49:07Z</dcterms:modified>
</cp:coreProperties>
</file>